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715" r:id="rId5"/>
  </p:sldMasterIdLst>
  <p:notesMasterIdLst>
    <p:notesMasterId r:id="rId19"/>
  </p:notesMasterIdLst>
  <p:sldIdLst>
    <p:sldId id="435" r:id="rId6"/>
    <p:sldId id="368" r:id="rId7"/>
    <p:sldId id="375" r:id="rId8"/>
    <p:sldId id="402" r:id="rId9"/>
    <p:sldId id="463" r:id="rId10"/>
    <p:sldId id="389" r:id="rId11"/>
    <p:sldId id="440" r:id="rId12"/>
    <p:sldId id="441" r:id="rId13"/>
    <p:sldId id="442" r:id="rId14"/>
    <p:sldId id="443" r:id="rId15"/>
    <p:sldId id="450" r:id="rId16"/>
    <p:sldId id="462" r:id="rId17"/>
    <p:sldId id="38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4DE"/>
    <a:srgbClr val="DAE668"/>
    <a:srgbClr val="E0DD6D"/>
    <a:srgbClr val="CCFF33"/>
    <a:srgbClr val="DAD87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144" autoAdjust="0"/>
  </p:normalViewPr>
  <p:slideViewPr>
    <p:cSldViewPr snapToGrid="0">
      <p:cViewPr varScale="1">
        <p:scale>
          <a:sx n="60" d="100"/>
          <a:sy n="60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97CAE-36D1-4796-883F-D6822BEDD527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3A07E-F134-4506-9EC2-5B91B9DA78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16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3A07E-F134-4506-9EC2-5B91B9DA782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90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3A07E-F134-4506-9EC2-5B91B9DA782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19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3A07E-F134-4506-9EC2-5B91B9DA782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14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3A07E-F134-4506-9EC2-5B91B9DA782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8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könnte das neue Bild verwendet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3A07E-F134-4506-9EC2-5B91B9DA782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078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3A07E-F134-4506-9EC2-5B91B9DA782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072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3A07E-F134-4506-9EC2-5B91B9DA782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76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220F97F5-3418-4EDF-80ED-0BEE8C857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0416E925-F316-4036-A9C8-A5DA600D1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63" tIns="43532" rIns="87063" bIns="43532"/>
          <a:lstStyle/>
          <a:p>
            <a:endParaRPr lang="de-DE" altLang="de-DE" dirty="0"/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6CDEBDC8-67E1-41E4-B202-D40E649E587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63" tIns="43532" rIns="87063" bIns="43532" anchor="b"/>
          <a:lstStyle>
            <a:lvl1pPr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63525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688" indent="-211138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6375" indent="-209550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8650" indent="-211138" defTabSz="844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55850" indent="-211138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13050" indent="-211138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0250" indent="-211138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27450" indent="-211138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445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42303-F8D6-4743-BC4F-6DEADC12846E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8445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Vertreter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64FE7C5-114B-4DBA-9956-BD11915F9D7A}"/>
              </a:ext>
            </a:extLst>
          </p:cNvPr>
          <p:cNvGrpSpPr/>
          <p:nvPr/>
        </p:nvGrpSpPr>
        <p:grpSpPr>
          <a:xfrm>
            <a:off x="0" y="2617374"/>
            <a:ext cx="12192000" cy="3877200"/>
            <a:chOff x="0" y="2617374"/>
            <a:chExt cx="12192000" cy="38772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CD80C2D-7061-4464-97A1-EBA5956C095B}"/>
                </a:ext>
              </a:extLst>
            </p:cNvPr>
            <p:cNvSpPr/>
            <p:nvPr/>
          </p:nvSpPr>
          <p:spPr>
            <a:xfrm>
              <a:off x="0" y="2617374"/>
              <a:ext cx="12192000" cy="387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6D4662C-7A47-49A0-B5F9-699DCF58E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30" b="13665"/>
            <a:stretch/>
          </p:blipFill>
          <p:spPr>
            <a:xfrm>
              <a:off x="2532258" y="2722880"/>
              <a:ext cx="7127483" cy="3664373"/>
            </a:xfrm>
            <a:prstGeom prst="rect">
              <a:avLst/>
            </a:prstGeom>
          </p:spPr>
        </p:pic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10F4F178-06FA-45D5-AE79-97717E8D1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38853"/>
            <a:ext cx="9144000" cy="6330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200" b="1"/>
            </a:lvl1pPr>
          </a:lstStyle>
          <a:p>
            <a:r>
              <a:rPr lang="de-DE" dirty="0"/>
              <a:t>Herzlich Willkommen zu / Überschrift</a:t>
            </a:r>
          </a:p>
        </p:txBody>
      </p:sp>
      <p:sp>
        <p:nvSpPr>
          <p:cNvPr id="12" name="Rechteck 6">
            <a:extLst>
              <a:ext uri="{FF2B5EF4-FFF2-40B4-BE49-F238E27FC236}">
                <a16:creationId xmlns:a16="http://schemas.microsoft.com/office/drawing/2014/main" id="{5F1088FA-A9C5-48A9-8523-35B2E87B47F6}"/>
              </a:ext>
            </a:extLst>
          </p:cNvPr>
          <p:cNvSpPr/>
          <p:nvPr/>
        </p:nvSpPr>
        <p:spPr>
          <a:xfrm>
            <a:off x="-1" y="2617374"/>
            <a:ext cx="9452211" cy="387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4">
            <a:extLst>
              <a:ext uri="{FF2B5EF4-FFF2-40B4-BE49-F238E27FC236}">
                <a16:creationId xmlns:a16="http://schemas.microsoft.com/office/drawing/2014/main" id="{3D0BB20E-2285-4EF2-B844-3B2077BBF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0" b="13665"/>
          <a:stretch/>
        </p:blipFill>
        <p:spPr>
          <a:xfrm>
            <a:off x="-101205" y="2722880"/>
            <a:ext cx="7127483" cy="366437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F7B66-2158-419F-AE7B-94AF062B49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0713" y="3108325"/>
            <a:ext cx="4860216" cy="2890838"/>
          </a:xfrm>
        </p:spPr>
        <p:txBody>
          <a:bodyPr anchor="ctr" anchorCtr="0"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noProof="0" dirty="0"/>
              <a:t>Platz für (Unter-)Überschrift, Zeit, Datum und Name von Leitung</a:t>
            </a:r>
          </a:p>
        </p:txBody>
      </p:sp>
    </p:spTree>
    <p:extLst>
      <p:ext uri="{BB962C8B-B14F-4D97-AF65-F5344CB8AC3E}">
        <p14:creationId xmlns:p14="http://schemas.microsoft.com/office/powerpoint/2010/main" val="1024079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Grafik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91F9DA-9784-4506-9E84-152042D7F8D6}"/>
              </a:ext>
            </a:extLst>
          </p:cNvPr>
          <p:cNvSpPr/>
          <p:nvPr/>
        </p:nvSpPr>
        <p:spPr>
          <a:xfrm>
            <a:off x="0" y="1128156"/>
            <a:ext cx="12192000" cy="5310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F75712-8F0D-473D-8D1D-F73F1C38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49FE66-9040-4A21-BB8C-2FA3DFF0686A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360000" y="1440000"/>
            <a:ext cx="11473200" cy="4680000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30F71F-F3A1-4760-A403-CAC309B2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16C4-70ED-48A8-AF6B-9EF629AB1A2A}" type="datetime1">
              <a:rPr lang="de-DE" smtClean="0"/>
              <a:t>12.04.2023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41CECF-05A1-4E1A-ACF1-DE515340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D4E31B-5857-4B0C-8952-DBB63FDB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27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titel Stiftungsblau 2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674D877-9E57-42C7-A056-8BA2CF4A7221}"/>
              </a:ext>
            </a:extLst>
          </p:cNvPr>
          <p:cNvSpPr/>
          <p:nvPr/>
        </p:nvSpPr>
        <p:spPr>
          <a:xfrm>
            <a:off x="0" y="925892"/>
            <a:ext cx="12192000" cy="5507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F3C3E4B-7F6C-4FE8-98E4-91FCD0FC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30481"/>
            <a:ext cx="7208237" cy="768654"/>
          </a:xfrm>
          <a:solidFill>
            <a:schemeClr val="bg2"/>
          </a:solidFill>
        </p:spPr>
        <p:txBody>
          <a:bodyPr wrap="none" lIns="72000" tIns="72000" rIns="72000" bIns="72000" anchor="ctr" anchorCtr="0">
            <a:spAutoFit/>
          </a:bodyPr>
          <a:lstStyle>
            <a:lvl1pPr algn="l">
              <a:defRPr sz="4500" b="1">
                <a:latin typeface="Apertura Cn" pitchFamily="50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FC1D471-A140-44F7-91A6-7F4A02474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1" y="2576053"/>
            <a:ext cx="11396570" cy="3528000"/>
          </a:xfrm>
        </p:spPr>
        <p:txBody>
          <a:bodyPr lIns="0" tIns="0" rIns="0" bIns="0">
            <a:noAutofit/>
          </a:bodyPr>
          <a:lstStyle>
            <a:lvl1pPr marL="180000" indent="-180000" algn="l">
              <a:lnSpc>
                <a:spcPct val="100000"/>
              </a:lnSpc>
              <a:spcBef>
                <a:spcPts val="0"/>
              </a:spcBef>
              <a:buFont typeface="Apertura Rg" pitchFamily="50" charset="0"/>
              <a:buChar char="·"/>
              <a:defRPr sz="26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2341B-70D3-4A7A-A8E6-D463FAB9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E7D-14F4-436B-9F12-3EA35671FBD9}" type="datetime1">
              <a:rPr lang="de-DE" smtClean="0"/>
              <a:t>12.04.2023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3EAB4-6503-43E2-9107-C9EEAC80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7B87D-6470-48C9-A660-CBFD8CD5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40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576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Vertreter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64FE7C5-114B-4DBA-9956-BD11915F9D7A}"/>
              </a:ext>
            </a:extLst>
          </p:cNvPr>
          <p:cNvGrpSpPr/>
          <p:nvPr/>
        </p:nvGrpSpPr>
        <p:grpSpPr>
          <a:xfrm>
            <a:off x="0" y="2617374"/>
            <a:ext cx="12192000" cy="3877200"/>
            <a:chOff x="0" y="2617374"/>
            <a:chExt cx="12192000" cy="38772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CD80C2D-7061-4464-97A1-EBA5956C095B}"/>
                </a:ext>
              </a:extLst>
            </p:cNvPr>
            <p:cNvSpPr/>
            <p:nvPr/>
          </p:nvSpPr>
          <p:spPr>
            <a:xfrm>
              <a:off x="0" y="2617374"/>
              <a:ext cx="12192000" cy="387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6D4662C-7A47-49A0-B5F9-699DCF58E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30" b="13665"/>
            <a:stretch/>
          </p:blipFill>
          <p:spPr>
            <a:xfrm>
              <a:off x="2532258" y="2722880"/>
              <a:ext cx="7127483" cy="3664373"/>
            </a:xfrm>
            <a:prstGeom prst="rect">
              <a:avLst/>
            </a:prstGeom>
          </p:spPr>
        </p:pic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10F4F178-06FA-45D5-AE79-97717E8D1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38853"/>
            <a:ext cx="9144000" cy="6330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200" b="1"/>
            </a:lvl1pPr>
          </a:lstStyle>
          <a:p>
            <a:r>
              <a:rPr lang="de-DE" dirty="0"/>
              <a:t>Herzlich Willkommen zu / Überschrift</a:t>
            </a:r>
          </a:p>
        </p:txBody>
      </p:sp>
      <p:sp>
        <p:nvSpPr>
          <p:cNvPr id="12" name="Rechteck 6">
            <a:extLst>
              <a:ext uri="{FF2B5EF4-FFF2-40B4-BE49-F238E27FC236}">
                <a16:creationId xmlns:a16="http://schemas.microsoft.com/office/drawing/2014/main" id="{5F1088FA-A9C5-48A9-8523-35B2E87B47F6}"/>
              </a:ext>
            </a:extLst>
          </p:cNvPr>
          <p:cNvSpPr/>
          <p:nvPr/>
        </p:nvSpPr>
        <p:spPr>
          <a:xfrm>
            <a:off x="-1" y="2617374"/>
            <a:ext cx="9452211" cy="387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4">
            <a:extLst>
              <a:ext uri="{FF2B5EF4-FFF2-40B4-BE49-F238E27FC236}">
                <a16:creationId xmlns:a16="http://schemas.microsoft.com/office/drawing/2014/main" id="{3D0BB20E-2285-4EF2-B844-3B2077BBF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0" b="13665"/>
          <a:stretch/>
        </p:blipFill>
        <p:spPr>
          <a:xfrm>
            <a:off x="-101205" y="2722880"/>
            <a:ext cx="7127483" cy="366437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F7B66-2158-419F-AE7B-94AF062B49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0713" y="3108325"/>
            <a:ext cx="4860216" cy="2890838"/>
          </a:xfrm>
        </p:spPr>
        <p:txBody>
          <a:bodyPr anchor="ctr" anchorCtr="0"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noProof="0" dirty="0"/>
              <a:t>Platz für (Unter-)Überschrift, Zeit, Datum und Name von Leitung</a:t>
            </a:r>
          </a:p>
        </p:txBody>
      </p:sp>
    </p:spTree>
    <p:extLst>
      <p:ext uri="{BB962C8B-B14F-4D97-AF65-F5344CB8AC3E}">
        <p14:creationId xmlns:p14="http://schemas.microsoft.com/office/powerpoint/2010/main" val="394919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zent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64FE7C5-114B-4DBA-9956-BD11915F9D7A}"/>
              </a:ext>
            </a:extLst>
          </p:cNvPr>
          <p:cNvGrpSpPr/>
          <p:nvPr/>
        </p:nvGrpSpPr>
        <p:grpSpPr>
          <a:xfrm>
            <a:off x="0" y="2617374"/>
            <a:ext cx="12192000" cy="3877200"/>
            <a:chOff x="0" y="2617374"/>
            <a:chExt cx="12192000" cy="38772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CD80C2D-7061-4464-97A1-EBA5956C095B}"/>
                </a:ext>
              </a:extLst>
            </p:cNvPr>
            <p:cNvSpPr/>
            <p:nvPr/>
          </p:nvSpPr>
          <p:spPr>
            <a:xfrm>
              <a:off x="0" y="2617374"/>
              <a:ext cx="12192000" cy="387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6D4662C-7A47-49A0-B5F9-699DCF58E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30" b="13665"/>
            <a:stretch/>
          </p:blipFill>
          <p:spPr>
            <a:xfrm>
              <a:off x="2532258" y="2722880"/>
              <a:ext cx="7127483" cy="3664373"/>
            </a:xfrm>
            <a:prstGeom prst="rect">
              <a:avLst/>
            </a:prstGeom>
          </p:spPr>
        </p:pic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10F4F178-06FA-45D5-AE79-97717E8D1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368000"/>
            <a:ext cx="9144000" cy="540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5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DDA0BBD2-DD2A-4645-A843-19480FC22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016000"/>
            <a:ext cx="914400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grpSp>
        <p:nvGrpSpPr>
          <p:cNvPr id="11" name="Gruppieren 8">
            <a:extLst>
              <a:ext uri="{FF2B5EF4-FFF2-40B4-BE49-F238E27FC236}">
                <a16:creationId xmlns:a16="http://schemas.microsoft.com/office/drawing/2014/main" id="{A7E06DA1-3F03-422F-A687-6C4E10FA79CF}"/>
              </a:ext>
            </a:extLst>
          </p:cNvPr>
          <p:cNvGrpSpPr/>
          <p:nvPr/>
        </p:nvGrpSpPr>
        <p:grpSpPr>
          <a:xfrm>
            <a:off x="0" y="2617374"/>
            <a:ext cx="12192000" cy="3877200"/>
            <a:chOff x="0" y="2617374"/>
            <a:chExt cx="12192000" cy="3877200"/>
          </a:xfrm>
        </p:grpSpPr>
        <p:sp>
          <p:nvSpPr>
            <p:cNvPr id="12" name="Rechteck 6">
              <a:extLst>
                <a:ext uri="{FF2B5EF4-FFF2-40B4-BE49-F238E27FC236}">
                  <a16:creationId xmlns:a16="http://schemas.microsoft.com/office/drawing/2014/main" id="{5F1088FA-A9C5-48A9-8523-35B2E87B47F6}"/>
                </a:ext>
              </a:extLst>
            </p:cNvPr>
            <p:cNvSpPr/>
            <p:nvPr/>
          </p:nvSpPr>
          <p:spPr>
            <a:xfrm>
              <a:off x="0" y="2617374"/>
              <a:ext cx="12192000" cy="387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4">
              <a:extLst>
                <a:ext uri="{FF2B5EF4-FFF2-40B4-BE49-F238E27FC236}">
                  <a16:creationId xmlns:a16="http://schemas.microsoft.com/office/drawing/2014/main" id="{3D0BB20E-2285-4EF2-B844-3B2077BBF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30" b="13665"/>
            <a:stretch/>
          </p:blipFill>
          <p:spPr>
            <a:xfrm>
              <a:off x="2532258" y="2722880"/>
              <a:ext cx="7127483" cy="3664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077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titel Vertreterblau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674D877-9E57-42C7-A056-8BA2CF4A7221}"/>
              </a:ext>
            </a:extLst>
          </p:cNvPr>
          <p:cNvSpPr/>
          <p:nvPr/>
        </p:nvSpPr>
        <p:spPr>
          <a:xfrm>
            <a:off x="0" y="925892"/>
            <a:ext cx="12192000" cy="550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F3C3E4B-7F6C-4FE8-98E4-91FCD0FC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30481"/>
            <a:ext cx="7208237" cy="768654"/>
          </a:xfrm>
          <a:solidFill>
            <a:schemeClr val="bg2"/>
          </a:solidFill>
        </p:spPr>
        <p:txBody>
          <a:bodyPr wrap="none" lIns="72000" tIns="72000" rIns="72000" bIns="72000" anchor="ctr" anchorCtr="0">
            <a:spAutoFit/>
          </a:bodyPr>
          <a:lstStyle>
            <a:lvl1pPr algn="l">
              <a:defRPr sz="4500" b="1">
                <a:latin typeface="Apertura Cn" pitchFamily="50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FC1D471-A140-44F7-91A6-7F4A02474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2576053"/>
            <a:ext cx="11420321" cy="3528000"/>
          </a:xfrm>
        </p:spPr>
        <p:txBody>
          <a:bodyPr lIns="0" tIns="0" rIns="0" bIns="0">
            <a:noAutofit/>
          </a:bodyPr>
          <a:lstStyle>
            <a:lvl1pPr marL="180000" indent="-180000" algn="l">
              <a:lnSpc>
                <a:spcPct val="100000"/>
              </a:lnSpc>
              <a:spcBef>
                <a:spcPts val="0"/>
              </a:spcBef>
              <a:buFont typeface="Apertura Rg" pitchFamily="50" charset="0"/>
              <a:buChar char="·"/>
              <a:defRPr sz="2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206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DBF0E6-A739-41D5-B22C-7C7BDEAF4676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360000" y="1502898"/>
            <a:ext cx="11472000" cy="4797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BE26D-FD95-4BA0-8947-8ED902B8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87E-2F7D-4009-8D45-2933A967B27E}" type="datetime1">
              <a:rPr lang="de-DE" smtClean="0"/>
              <a:t>12.04.2023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D6EDB0-8B18-41C4-A982-69963D5C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322927-296E-4D93-AA1B-0AC62206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6ADAC5-DDFE-4385-9A9D-70D73A36CD02}"/>
              </a:ext>
            </a:extLst>
          </p:cNvPr>
          <p:cNvSpPr/>
          <p:nvPr userDrawn="1"/>
        </p:nvSpPr>
        <p:spPr>
          <a:xfrm flipV="1">
            <a:off x="0" y="1192550"/>
            <a:ext cx="12192000" cy="49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EA21A1D-F2D5-4283-ACBB-E757DB67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496"/>
            <a:ext cx="9393600" cy="55399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113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DBF0E6-A739-41D5-B22C-7C7BDEAF4676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360000" y="1502898"/>
            <a:ext cx="5580000" cy="4797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111347-7F3A-4A6F-A046-4BE8123B555A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6252002" y="1502898"/>
            <a:ext cx="5580000" cy="4797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BE26D-FD95-4BA0-8947-8ED902B8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BFB-2460-46C3-A085-7A4F6A7A2B12}" type="datetime1">
              <a:rPr lang="de-DE" smtClean="0"/>
              <a:t>12.04.2023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D6EDB0-8B18-41C4-A982-69963D5C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322927-296E-4D93-AA1B-0AC62206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374A39B-715D-41CE-9646-0E5B9202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496"/>
            <a:ext cx="9393600" cy="55399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5C405-EDAB-4607-A38F-09DF3AA0090C}"/>
              </a:ext>
            </a:extLst>
          </p:cNvPr>
          <p:cNvSpPr/>
          <p:nvPr userDrawn="1"/>
        </p:nvSpPr>
        <p:spPr>
          <a:xfrm flipV="1">
            <a:off x="0" y="1192550"/>
            <a:ext cx="12192000" cy="49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40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Texte 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DBF0E6-A739-41D5-B22C-7C7BDEAF4676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360000" y="1502898"/>
            <a:ext cx="3960000" cy="479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111347-7F3A-4A6F-A046-4BE8123B555A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4632000" y="1502899"/>
            <a:ext cx="7200000" cy="479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BE26D-FD95-4BA0-8947-8ED902B8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44EC-DFDE-4F2A-A5E2-8D17A691FA17}" type="datetime1">
              <a:rPr lang="de-DE" smtClean="0"/>
              <a:t>12.04.2023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D6EDB0-8B18-41C4-A982-69963D5C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322927-296E-4D93-AA1B-0AC62206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DF23B20-9E40-4B4F-88D3-81B8BAF6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496"/>
            <a:ext cx="9393600" cy="55399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70C1E0-A526-4BCE-8EE8-7B8174299861}"/>
              </a:ext>
            </a:extLst>
          </p:cNvPr>
          <p:cNvSpPr/>
          <p:nvPr userDrawn="1"/>
        </p:nvSpPr>
        <p:spPr>
          <a:xfrm flipV="1">
            <a:off x="0" y="1192550"/>
            <a:ext cx="12192000" cy="49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680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DB058F-3E3C-4FE1-9D41-927142CFB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1999" y="1910992"/>
            <a:ext cx="5579999" cy="4389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2F2491-64E1-4979-A71C-3D6B19649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2000" y="1433375"/>
            <a:ext cx="5579999" cy="366623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1A9D9F-7918-43C9-93C3-4FCEEBD2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8" y="1433375"/>
            <a:ext cx="5580001" cy="366623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C01266-3A17-4178-9E9B-A65A9E6BD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998" y="1910993"/>
            <a:ext cx="5580001" cy="4389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8BA2A44-5A64-4E55-868D-943AE687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1B8-6263-4B98-8A68-02E5445BD921}" type="datetime1">
              <a:rPr lang="de-DE" smtClean="0"/>
              <a:t>12.04.2023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E289BA-0860-4085-A5CC-A662397C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585E39-7E26-4CAA-B92A-F744C68D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B3FFDE6-914C-4940-9A9B-CCC1BA5B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496"/>
            <a:ext cx="9393600" cy="55399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6C02DD-4F11-458F-ACE1-DFC75AE4BCC3}"/>
              </a:ext>
            </a:extLst>
          </p:cNvPr>
          <p:cNvSpPr/>
          <p:nvPr userDrawn="1"/>
        </p:nvSpPr>
        <p:spPr>
          <a:xfrm flipV="1">
            <a:off x="0" y="1192550"/>
            <a:ext cx="12192000" cy="49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80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zent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64FE7C5-114B-4DBA-9956-BD11915F9D7A}"/>
              </a:ext>
            </a:extLst>
          </p:cNvPr>
          <p:cNvGrpSpPr/>
          <p:nvPr/>
        </p:nvGrpSpPr>
        <p:grpSpPr>
          <a:xfrm>
            <a:off x="0" y="2617374"/>
            <a:ext cx="12192000" cy="3877200"/>
            <a:chOff x="0" y="2617374"/>
            <a:chExt cx="12192000" cy="38772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CD80C2D-7061-4464-97A1-EBA5956C095B}"/>
                </a:ext>
              </a:extLst>
            </p:cNvPr>
            <p:cNvSpPr/>
            <p:nvPr/>
          </p:nvSpPr>
          <p:spPr>
            <a:xfrm>
              <a:off x="0" y="2617374"/>
              <a:ext cx="12192000" cy="387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6D4662C-7A47-49A0-B5F9-699DCF58E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30" b="13665"/>
            <a:stretch/>
          </p:blipFill>
          <p:spPr>
            <a:xfrm>
              <a:off x="2532258" y="2722880"/>
              <a:ext cx="7127483" cy="3664373"/>
            </a:xfrm>
            <a:prstGeom prst="rect">
              <a:avLst/>
            </a:prstGeom>
          </p:spPr>
        </p:pic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10F4F178-06FA-45D5-AE79-97717E8D1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368000"/>
            <a:ext cx="9144000" cy="540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5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DDA0BBD2-DD2A-4645-A843-19480FC22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016000"/>
            <a:ext cx="914400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grpSp>
        <p:nvGrpSpPr>
          <p:cNvPr id="11" name="Gruppieren 8">
            <a:extLst>
              <a:ext uri="{FF2B5EF4-FFF2-40B4-BE49-F238E27FC236}">
                <a16:creationId xmlns:a16="http://schemas.microsoft.com/office/drawing/2014/main" id="{A7E06DA1-3F03-422F-A687-6C4E10FA79CF}"/>
              </a:ext>
            </a:extLst>
          </p:cNvPr>
          <p:cNvGrpSpPr/>
          <p:nvPr/>
        </p:nvGrpSpPr>
        <p:grpSpPr>
          <a:xfrm>
            <a:off x="0" y="2617374"/>
            <a:ext cx="12192000" cy="3877200"/>
            <a:chOff x="0" y="2617374"/>
            <a:chExt cx="12192000" cy="3877200"/>
          </a:xfrm>
        </p:grpSpPr>
        <p:sp>
          <p:nvSpPr>
            <p:cNvPr id="12" name="Rechteck 6">
              <a:extLst>
                <a:ext uri="{FF2B5EF4-FFF2-40B4-BE49-F238E27FC236}">
                  <a16:creationId xmlns:a16="http://schemas.microsoft.com/office/drawing/2014/main" id="{5F1088FA-A9C5-48A9-8523-35B2E87B47F6}"/>
                </a:ext>
              </a:extLst>
            </p:cNvPr>
            <p:cNvSpPr/>
            <p:nvPr/>
          </p:nvSpPr>
          <p:spPr>
            <a:xfrm>
              <a:off x="0" y="2617374"/>
              <a:ext cx="12192000" cy="387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4">
              <a:extLst>
                <a:ext uri="{FF2B5EF4-FFF2-40B4-BE49-F238E27FC236}">
                  <a16:creationId xmlns:a16="http://schemas.microsoft.com/office/drawing/2014/main" id="{3D0BB20E-2285-4EF2-B844-3B2077BBF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30" b="13665"/>
            <a:stretch/>
          </p:blipFill>
          <p:spPr>
            <a:xfrm>
              <a:off x="2532258" y="2722880"/>
              <a:ext cx="7127483" cy="3664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74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BE26D-FD95-4BA0-8947-8ED902B8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87E-2F7D-4009-8D45-2933A967B27E}" type="datetime1">
              <a:rPr lang="de-DE" smtClean="0"/>
              <a:t>12.04.2023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D6EDB0-8B18-41C4-A982-69963D5C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322927-296E-4D93-AA1B-0AC62206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361EE47-BF33-4074-B18B-29D71B37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496"/>
            <a:ext cx="9393600" cy="55399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670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titel Vertreterblau 4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674D877-9E57-42C7-A056-8BA2CF4A7221}"/>
              </a:ext>
            </a:extLst>
          </p:cNvPr>
          <p:cNvSpPr/>
          <p:nvPr/>
        </p:nvSpPr>
        <p:spPr>
          <a:xfrm>
            <a:off x="0" y="925891"/>
            <a:ext cx="12192000" cy="5507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F3C3E4B-7F6C-4FE8-98E4-91FCD0FC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1421825"/>
            <a:ext cx="7311460" cy="768654"/>
          </a:xfrm>
          <a:solidFill>
            <a:schemeClr val="bg2"/>
          </a:solidFill>
        </p:spPr>
        <p:txBody>
          <a:bodyPr wrap="square" lIns="72000" tIns="72000" rIns="72000" bIns="72000" anchor="ctr" anchorCtr="0">
            <a:spAutoFit/>
          </a:bodyPr>
          <a:lstStyle>
            <a:lvl1pPr algn="l">
              <a:defRPr sz="4500" b="1">
                <a:latin typeface="Apertura Cn" pitchFamily="50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FC1D471-A140-44F7-91A6-7F4A02474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1" y="2576053"/>
            <a:ext cx="8905920" cy="3528000"/>
          </a:xfrm>
        </p:spPr>
        <p:txBody>
          <a:bodyPr lIns="0" tIns="0" rIns="0" bIns="0">
            <a:noAutofit/>
          </a:bodyPr>
          <a:lstStyle>
            <a:lvl1pPr marL="180000" indent="-180000" algn="l">
              <a:lnSpc>
                <a:spcPct val="100000"/>
              </a:lnSpc>
              <a:spcBef>
                <a:spcPts val="0"/>
              </a:spcBef>
              <a:buFont typeface="Apertura Rg" pitchFamily="50" charset="0"/>
              <a:buChar char="·"/>
              <a:defRPr sz="26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0B00B-64D4-4D5F-B484-F5826732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DEB5-5A3D-4166-848A-5DCA643ADC84}" type="datetime1">
              <a:rPr lang="de-DE" smtClean="0"/>
              <a:t>12.04.2023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3381A-7942-4C25-9D4C-8D300728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83D57-DB0B-41C3-A10F-ED9E4BEC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492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Grafik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91F9DA-9784-4506-9E84-152042D7F8D6}"/>
              </a:ext>
            </a:extLst>
          </p:cNvPr>
          <p:cNvSpPr/>
          <p:nvPr/>
        </p:nvSpPr>
        <p:spPr>
          <a:xfrm>
            <a:off x="0" y="1128156"/>
            <a:ext cx="12192000" cy="5310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F75712-8F0D-473D-8D1D-F73F1C38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49FE66-9040-4A21-BB8C-2FA3DFF0686A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360000" y="1440000"/>
            <a:ext cx="11473200" cy="4680000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30F71F-F3A1-4760-A403-CAC309B2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16C4-70ED-48A8-AF6B-9EF629AB1A2A}" type="datetime1">
              <a:rPr lang="de-DE" smtClean="0"/>
              <a:t>12.04.2023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41CECF-05A1-4E1A-ACF1-DE515340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D4E31B-5857-4B0C-8952-DBB63FDB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710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titel Stiftungsblau 2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674D877-9E57-42C7-A056-8BA2CF4A7221}"/>
              </a:ext>
            </a:extLst>
          </p:cNvPr>
          <p:cNvSpPr/>
          <p:nvPr/>
        </p:nvSpPr>
        <p:spPr>
          <a:xfrm>
            <a:off x="0" y="925892"/>
            <a:ext cx="12192000" cy="5507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F3C3E4B-7F6C-4FE8-98E4-91FCD0FC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30481"/>
            <a:ext cx="7208237" cy="768654"/>
          </a:xfrm>
          <a:solidFill>
            <a:schemeClr val="bg2"/>
          </a:solidFill>
        </p:spPr>
        <p:txBody>
          <a:bodyPr wrap="none" lIns="72000" tIns="72000" rIns="72000" bIns="72000" anchor="ctr" anchorCtr="0">
            <a:spAutoFit/>
          </a:bodyPr>
          <a:lstStyle>
            <a:lvl1pPr algn="l">
              <a:defRPr sz="4500" b="1">
                <a:latin typeface="Apertura Cn" pitchFamily="50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FC1D471-A140-44F7-91A6-7F4A02474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1" y="2576053"/>
            <a:ext cx="11396570" cy="3528000"/>
          </a:xfrm>
        </p:spPr>
        <p:txBody>
          <a:bodyPr lIns="0" tIns="0" rIns="0" bIns="0">
            <a:noAutofit/>
          </a:bodyPr>
          <a:lstStyle>
            <a:lvl1pPr marL="180000" indent="-180000" algn="l">
              <a:lnSpc>
                <a:spcPct val="100000"/>
              </a:lnSpc>
              <a:spcBef>
                <a:spcPts val="0"/>
              </a:spcBef>
              <a:buFont typeface="Apertura Rg" pitchFamily="50" charset="0"/>
              <a:buChar char="·"/>
              <a:defRPr sz="26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2341B-70D3-4A7A-A8E6-D463FAB9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AE7D-14F4-436B-9F12-3EA35671FBD9}" type="datetime1">
              <a:rPr lang="de-DE" smtClean="0"/>
              <a:t>12.04.2023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3EAB4-6503-43E2-9107-C9EEAC80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7B87D-6470-48C9-A660-CBFD8CD5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27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titel Vertreterblau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674D877-9E57-42C7-A056-8BA2CF4A7221}"/>
              </a:ext>
            </a:extLst>
          </p:cNvPr>
          <p:cNvSpPr/>
          <p:nvPr/>
        </p:nvSpPr>
        <p:spPr>
          <a:xfrm>
            <a:off x="0" y="925892"/>
            <a:ext cx="12192000" cy="550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F3C3E4B-7F6C-4FE8-98E4-91FCD0FC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30481"/>
            <a:ext cx="7208237" cy="768654"/>
          </a:xfrm>
          <a:solidFill>
            <a:schemeClr val="bg2"/>
          </a:solidFill>
        </p:spPr>
        <p:txBody>
          <a:bodyPr wrap="none" lIns="72000" tIns="72000" rIns="72000" bIns="72000" anchor="ctr" anchorCtr="0">
            <a:spAutoFit/>
          </a:bodyPr>
          <a:lstStyle>
            <a:lvl1pPr algn="l">
              <a:defRPr sz="4500" b="1">
                <a:latin typeface="Apertura Cn" pitchFamily="50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FC1D471-A140-44F7-91A6-7F4A02474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2576053"/>
            <a:ext cx="11420321" cy="3528000"/>
          </a:xfrm>
        </p:spPr>
        <p:txBody>
          <a:bodyPr lIns="0" tIns="0" rIns="0" bIns="0">
            <a:noAutofit/>
          </a:bodyPr>
          <a:lstStyle>
            <a:lvl1pPr marL="180000" indent="-180000" algn="l">
              <a:lnSpc>
                <a:spcPct val="100000"/>
              </a:lnSpc>
              <a:spcBef>
                <a:spcPts val="0"/>
              </a:spcBef>
              <a:buFont typeface="Apertura Rg" pitchFamily="50" charset="0"/>
              <a:buChar char="·"/>
              <a:defRPr sz="2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06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DBF0E6-A739-41D5-B22C-7C7BDEAF4676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360000" y="1502898"/>
            <a:ext cx="11472000" cy="4797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BE26D-FD95-4BA0-8947-8ED902B8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87E-2F7D-4009-8D45-2933A967B27E}" type="datetime1">
              <a:rPr lang="de-DE" smtClean="0"/>
              <a:t>12.04.2023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D6EDB0-8B18-41C4-A982-69963D5C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322927-296E-4D93-AA1B-0AC62206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6ADAC5-DDFE-4385-9A9D-70D73A36CD02}"/>
              </a:ext>
            </a:extLst>
          </p:cNvPr>
          <p:cNvSpPr/>
          <p:nvPr/>
        </p:nvSpPr>
        <p:spPr>
          <a:xfrm flipV="1">
            <a:off x="0" y="1192550"/>
            <a:ext cx="12192000" cy="49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EA21A1D-F2D5-4283-ACBB-E757DB67E7F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60000" y="328496"/>
            <a:ext cx="9393600" cy="55399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745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DBF0E6-A739-41D5-B22C-7C7BDEAF4676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360000" y="1502898"/>
            <a:ext cx="5580000" cy="4797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111347-7F3A-4A6F-A046-4BE8123B555A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6252002" y="1502898"/>
            <a:ext cx="5580000" cy="4797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BE26D-FD95-4BA0-8947-8ED902B8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BFB-2460-46C3-A085-7A4F6A7A2B12}" type="datetime1">
              <a:rPr lang="de-DE" smtClean="0"/>
              <a:t>12.04.2023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D6EDB0-8B18-41C4-A982-69963D5C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322927-296E-4D93-AA1B-0AC62206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374A39B-715D-41CE-9646-0E5B9202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496"/>
            <a:ext cx="9393600" cy="55399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842BB-F972-488F-8EC9-17B8652B8954}"/>
              </a:ext>
            </a:extLst>
          </p:cNvPr>
          <p:cNvSpPr/>
          <p:nvPr userDrawn="1"/>
        </p:nvSpPr>
        <p:spPr>
          <a:xfrm flipV="1">
            <a:off x="0" y="1192550"/>
            <a:ext cx="12192000" cy="49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98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2 Texte 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DBF0E6-A739-41D5-B22C-7C7BDEAF4676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360000" y="1502898"/>
            <a:ext cx="3960000" cy="479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111347-7F3A-4A6F-A046-4BE8123B555A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4632000" y="1502899"/>
            <a:ext cx="7200000" cy="479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BE26D-FD95-4BA0-8947-8ED902B8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44EC-DFDE-4F2A-A5E2-8D17A691FA17}" type="datetime1">
              <a:rPr lang="de-DE" smtClean="0"/>
              <a:t>12.04.2023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D6EDB0-8B18-41C4-A982-69963D5C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322927-296E-4D93-AA1B-0AC62206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DF23B20-9E40-4B4F-88D3-81B8BAF6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496"/>
            <a:ext cx="9393600" cy="55399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C2E5F-1930-4B80-891D-199032A33DD7}"/>
              </a:ext>
            </a:extLst>
          </p:cNvPr>
          <p:cNvSpPr/>
          <p:nvPr userDrawn="1"/>
        </p:nvSpPr>
        <p:spPr>
          <a:xfrm flipV="1">
            <a:off x="0" y="1192550"/>
            <a:ext cx="12192000" cy="49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29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DB058F-3E3C-4FE1-9D41-927142CFB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1999" y="1910992"/>
            <a:ext cx="5579999" cy="4389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2F2491-64E1-4979-A71C-3D6B19649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2000" y="1433375"/>
            <a:ext cx="5579999" cy="366623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1A9D9F-7918-43C9-93C3-4FCEEBD2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8" y="1433375"/>
            <a:ext cx="5580001" cy="366623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C01266-3A17-4178-9E9B-A65A9E6BD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998" y="1910993"/>
            <a:ext cx="5580001" cy="4389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8BA2A44-5A64-4E55-868D-943AE687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21B8-6263-4B98-8A68-02E5445BD921}" type="datetime1">
              <a:rPr lang="de-DE" smtClean="0"/>
              <a:t>12.04.2023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E289BA-0860-4085-A5CC-A662397C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585E39-7E26-4CAA-B92A-F744C68D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B3FFDE6-914C-4940-9A9B-CCC1BA5B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496"/>
            <a:ext cx="9393600" cy="55399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458F78-5A01-4800-B47E-8ADB7600AA68}"/>
              </a:ext>
            </a:extLst>
          </p:cNvPr>
          <p:cNvSpPr/>
          <p:nvPr userDrawn="1"/>
        </p:nvSpPr>
        <p:spPr>
          <a:xfrm flipV="1">
            <a:off x="0" y="1192550"/>
            <a:ext cx="12192000" cy="49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9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BE26D-FD95-4BA0-8947-8ED902B8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D87E-2F7D-4009-8D45-2933A967B27E}" type="datetime1">
              <a:rPr lang="de-DE" smtClean="0"/>
              <a:t>12.04.2023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D6EDB0-8B18-41C4-A982-69963D5C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322927-296E-4D93-AA1B-0AC62206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361EE47-BF33-4074-B18B-29D71B37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496"/>
            <a:ext cx="9393600" cy="55399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555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titel Vertreterblau 4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674D877-9E57-42C7-A056-8BA2CF4A7221}"/>
              </a:ext>
            </a:extLst>
          </p:cNvPr>
          <p:cNvSpPr/>
          <p:nvPr/>
        </p:nvSpPr>
        <p:spPr>
          <a:xfrm>
            <a:off x="0" y="925891"/>
            <a:ext cx="12192000" cy="5507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F3C3E4B-7F6C-4FE8-98E4-91FCD0FC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1421825"/>
            <a:ext cx="7311460" cy="768654"/>
          </a:xfrm>
          <a:solidFill>
            <a:schemeClr val="bg2"/>
          </a:solidFill>
        </p:spPr>
        <p:txBody>
          <a:bodyPr wrap="square" lIns="72000" tIns="72000" rIns="72000" bIns="72000" anchor="ctr" anchorCtr="0">
            <a:spAutoFit/>
          </a:bodyPr>
          <a:lstStyle>
            <a:lvl1pPr algn="l">
              <a:defRPr sz="4500" b="1">
                <a:latin typeface="Apertura Cn" pitchFamily="50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2FC1D471-A140-44F7-91A6-7F4A02474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1" y="2576053"/>
            <a:ext cx="8905920" cy="3528000"/>
          </a:xfrm>
        </p:spPr>
        <p:txBody>
          <a:bodyPr lIns="0" tIns="0" rIns="0" bIns="0">
            <a:noAutofit/>
          </a:bodyPr>
          <a:lstStyle>
            <a:lvl1pPr marL="180000" indent="-180000" algn="l">
              <a:lnSpc>
                <a:spcPct val="100000"/>
              </a:lnSpc>
              <a:spcBef>
                <a:spcPts val="0"/>
              </a:spcBef>
              <a:buFont typeface="Apertura Rg" pitchFamily="50" charset="0"/>
              <a:buChar char="·"/>
              <a:defRPr sz="26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0B00B-64D4-4D5F-B484-F5826732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DEB5-5A3D-4166-848A-5DCA643ADC84}" type="datetime1">
              <a:rPr lang="de-DE" smtClean="0"/>
              <a:t>12.04.2023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3381A-7942-4C25-9D4C-8D300728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83D57-DB0B-41C3-A10F-ED9E4BEC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CEB2-57D8-49CD-ADFD-459949AEC2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758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81F8D94-96C5-490E-BB6A-C5C37D4F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78000"/>
            <a:ext cx="933264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B14221-BA05-4BDB-9A12-62D37D240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365250"/>
            <a:ext cx="11473200" cy="4934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15BBAF-E0A1-4A37-AACD-2CEBAE1BE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491031"/>
            <a:ext cx="1800000" cy="180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B36D87E-2F7D-4009-8D45-2933A967B27E}" type="datetime1">
              <a:rPr lang="de-DE" smtClean="0"/>
              <a:t>12.04.2023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A723C0-BFB1-4061-8D19-3B19963AB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400" y="6491031"/>
            <a:ext cx="7153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E26850-217B-4C42-AAF8-B9E747C5D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2000" y="6491031"/>
            <a:ext cx="18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fld id="{62DECEB2-57D8-49CD-ADFD-459949AEC231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FFC946C-B6FF-48CF-A691-5D518AEA4F99}"/>
              </a:ext>
            </a:extLst>
          </p:cNvPr>
          <p:cNvGrpSpPr/>
          <p:nvPr/>
        </p:nvGrpSpPr>
        <p:grpSpPr>
          <a:xfrm>
            <a:off x="0" y="6679029"/>
            <a:ext cx="12192000" cy="180474"/>
            <a:chOff x="0" y="6679029"/>
            <a:chExt cx="12192000" cy="180474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9C6399FA-4B08-4A5D-BF45-685DA7E795DE}"/>
                </a:ext>
              </a:extLst>
            </p:cNvPr>
            <p:cNvSpPr/>
            <p:nvPr/>
          </p:nvSpPr>
          <p:spPr>
            <a:xfrm>
              <a:off x="0" y="6679029"/>
              <a:ext cx="2438400" cy="1804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C9DD21C-86D7-4846-9FE4-C31994CB5277}"/>
                </a:ext>
              </a:extLst>
            </p:cNvPr>
            <p:cNvSpPr/>
            <p:nvPr/>
          </p:nvSpPr>
          <p:spPr>
            <a:xfrm>
              <a:off x="2438400" y="6679029"/>
              <a:ext cx="2438400" cy="1804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E5D529F-E844-450A-AA4A-8547BAA20E02}"/>
                </a:ext>
              </a:extLst>
            </p:cNvPr>
            <p:cNvSpPr/>
            <p:nvPr/>
          </p:nvSpPr>
          <p:spPr>
            <a:xfrm>
              <a:off x="4876800" y="6679029"/>
              <a:ext cx="2438400" cy="1804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B0B72CE-C4E1-4149-9D60-CF76126EADF2}"/>
                </a:ext>
              </a:extLst>
            </p:cNvPr>
            <p:cNvSpPr/>
            <p:nvPr/>
          </p:nvSpPr>
          <p:spPr>
            <a:xfrm>
              <a:off x="7315200" y="6679029"/>
              <a:ext cx="2438400" cy="1804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297EAA9-F4CB-4FE9-85DB-6C3CE70CBAF2}"/>
                </a:ext>
              </a:extLst>
            </p:cNvPr>
            <p:cNvSpPr/>
            <p:nvPr/>
          </p:nvSpPr>
          <p:spPr>
            <a:xfrm>
              <a:off x="9753600" y="6679029"/>
              <a:ext cx="2438400" cy="1804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6E1F6A71-F374-4A13-A3D4-F9ACB83473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63" y="90237"/>
            <a:ext cx="1994400" cy="835654"/>
          </a:xfrm>
          <a:prstGeom prst="rect">
            <a:avLst/>
          </a:prstGeom>
        </p:spPr>
      </p:pic>
      <p:grpSp>
        <p:nvGrpSpPr>
          <p:cNvPr id="16" name="Gruppieren 13">
            <a:extLst>
              <a:ext uri="{FF2B5EF4-FFF2-40B4-BE49-F238E27FC236}">
                <a16:creationId xmlns:a16="http://schemas.microsoft.com/office/drawing/2014/main" id="{D652C0E9-1C11-40AC-9B48-1DA77D1E7C06}"/>
              </a:ext>
            </a:extLst>
          </p:cNvPr>
          <p:cNvGrpSpPr/>
          <p:nvPr/>
        </p:nvGrpSpPr>
        <p:grpSpPr>
          <a:xfrm>
            <a:off x="0" y="6679029"/>
            <a:ext cx="12192000" cy="180474"/>
            <a:chOff x="0" y="6679029"/>
            <a:chExt cx="12192000" cy="180474"/>
          </a:xfrm>
        </p:grpSpPr>
        <p:sp>
          <p:nvSpPr>
            <p:cNvPr id="17" name="Rechteck 6">
              <a:extLst>
                <a:ext uri="{FF2B5EF4-FFF2-40B4-BE49-F238E27FC236}">
                  <a16:creationId xmlns:a16="http://schemas.microsoft.com/office/drawing/2014/main" id="{4425B3EF-B04A-4B47-84DD-0727B281298E}"/>
                </a:ext>
              </a:extLst>
            </p:cNvPr>
            <p:cNvSpPr/>
            <p:nvPr/>
          </p:nvSpPr>
          <p:spPr>
            <a:xfrm>
              <a:off x="0" y="6679029"/>
              <a:ext cx="2438400" cy="1804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7">
              <a:extLst>
                <a:ext uri="{FF2B5EF4-FFF2-40B4-BE49-F238E27FC236}">
                  <a16:creationId xmlns:a16="http://schemas.microsoft.com/office/drawing/2014/main" id="{27FF8DC6-B1A2-43F3-A450-6777FB905C50}"/>
                </a:ext>
              </a:extLst>
            </p:cNvPr>
            <p:cNvSpPr/>
            <p:nvPr/>
          </p:nvSpPr>
          <p:spPr>
            <a:xfrm>
              <a:off x="2438400" y="6679029"/>
              <a:ext cx="2438400" cy="1804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8">
              <a:extLst>
                <a:ext uri="{FF2B5EF4-FFF2-40B4-BE49-F238E27FC236}">
                  <a16:creationId xmlns:a16="http://schemas.microsoft.com/office/drawing/2014/main" id="{39903703-9492-4CE5-99EB-F913036E05FC}"/>
                </a:ext>
              </a:extLst>
            </p:cNvPr>
            <p:cNvSpPr/>
            <p:nvPr/>
          </p:nvSpPr>
          <p:spPr>
            <a:xfrm>
              <a:off x="4876800" y="6679029"/>
              <a:ext cx="2438400" cy="1804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9">
              <a:extLst>
                <a:ext uri="{FF2B5EF4-FFF2-40B4-BE49-F238E27FC236}">
                  <a16:creationId xmlns:a16="http://schemas.microsoft.com/office/drawing/2014/main" id="{430F2727-3474-4D3F-87E8-359796856149}"/>
                </a:ext>
              </a:extLst>
            </p:cNvPr>
            <p:cNvSpPr/>
            <p:nvPr/>
          </p:nvSpPr>
          <p:spPr>
            <a:xfrm>
              <a:off x="7315200" y="6679029"/>
              <a:ext cx="2438400" cy="1804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10">
              <a:extLst>
                <a:ext uri="{FF2B5EF4-FFF2-40B4-BE49-F238E27FC236}">
                  <a16:creationId xmlns:a16="http://schemas.microsoft.com/office/drawing/2014/main" id="{87F53A54-DF11-4179-AF6E-3B1499A2878A}"/>
                </a:ext>
              </a:extLst>
            </p:cNvPr>
            <p:cNvSpPr/>
            <p:nvPr/>
          </p:nvSpPr>
          <p:spPr>
            <a:xfrm>
              <a:off x="9753600" y="6679029"/>
              <a:ext cx="2438400" cy="1804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2" name="Grafik 14">
            <a:extLst>
              <a:ext uri="{FF2B5EF4-FFF2-40B4-BE49-F238E27FC236}">
                <a16:creationId xmlns:a16="http://schemas.microsoft.com/office/drawing/2014/main" id="{DADD6F4F-B95B-48BF-A7DB-09C9110586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63" y="90237"/>
            <a:ext cx="1994400" cy="8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6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81F8D94-96C5-490E-BB6A-C5C37D4F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78000"/>
            <a:ext cx="933264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B14221-BA05-4BDB-9A12-62D37D240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365250"/>
            <a:ext cx="11473200" cy="4934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15BBAF-E0A1-4A37-AACD-2CEBAE1BE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491031"/>
            <a:ext cx="1800000" cy="180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B36D87E-2F7D-4009-8D45-2933A967B27E}" type="datetime1">
              <a:rPr lang="de-DE" smtClean="0"/>
              <a:t>12.04.2023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A723C0-BFB1-4061-8D19-3B19963AB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400" y="6491031"/>
            <a:ext cx="71532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E26850-217B-4C42-AAF8-B9E747C5D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2000" y="6491031"/>
            <a:ext cx="18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fld id="{62DECEB2-57D8-49CD-ADFD-459949AEC231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FFC946C-B6FF-48CF-A691-5D518AEA4F99}"/>
              </a:ext>
            </a:extLst>
          </p:cNvPr>
          <p:cNvGrpSpPr/>
          <p:nvPr/>
        </p:nvGrpSpPr>
        <p:grpSpPr>
          <a:xfrm>
            <a:off x="0" y="6679029"/>
            <a:ext cx="12192000" cy="180474"/>
            <a:chOff x="0" y="6679029"/>
            <a:chExt cx="12192000" cy="180474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9C6399FA-4B08-4A5D-BF45-685DA7E795DE}"/>
                </a:ext>
              </a:extLst>
            </p:cNvPr>
            <p:cNvSpPr/>
            <p:nvPr/>
          </p:nvSpPr>
          <p:spPr>
            <a:xfrm>
              <a:off x="0" y="6679029"/>
              <a:ext cx="2438400" cy="1804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C9DD21C-86D7-4846-9FE4-C31994CB5277}"/>
                </a:ext>
              </a:extLst>
            </p:cNvPr>
            <p:cNvSpPr/>
            <p:nvPr/>
          </p:nvSpPr>
          <p:spPr>
            <a:xfrm>
              <a:off x="2438400" y="6679029"/>
              <a:ext cx="2438400" cy="1804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E5D529F-E844-450A-AA4A-8547BAA20E02}"/>
                </a:ext>
              </a:extLst>
            </p:cNvPr>
            <p:cNvSpPr/>
            <p:nvPr/>
          </p:nvSpPr>
          <p:spPr>
            <a:xfrm>
              <a:off x="4876800" y="6679029"/>
              <a:ext cx="2438400" cy="1804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B0B72CE-C4E1-4149-9D60-CF76126EADF2}"/>
                </a:ext>
              </a:extLst>
            </p:cNvPr>
            <p:cNvSpPr/>
            <p:nvPr/>
          </p:nvSpPr>
          <p:spPr>
            <a:xfrm>
              <a:off x="7315200" y="6679029"/>
              <a:ext cx="2438400" cy="1804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297EAA9-F4CB-4FE9-85DB-6C3CE70CBAF2}"/>
                </a:ext>
              </a:extLst>
            </p:cNvPr>
            <p:cNvSpPr/>
            <p:nvPr/>
          </p:nvSpPr>
          <p:spPr>
            <a:xfrm>
              <a:off x="9753600" y="6679029"/>
              <a:ext cx="2438400" cy="1804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6E1F6A71-F374-4A13-A3D4-F9ACB83473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63" y="90237"/>
            <a:ext cx="1994400" cy="835654"/>
          </a:xfrm>
          <a:prstGeom prst="rect">
            <a:avLst/>
          </a:prstGeom>
        </p:spPr>
      </p:pic>
      <p:grpSp>
        <p:nvGrpSpPr>
          <p:cNvPr id="16" name="Gruppieren 13">
            <a:extLst>
              <a:ext uri="{FF2B5EF4-FFF2-40B4-BE49-F238E27FC236}">
                <a16:creationId xmlns:a16="http://schemas.microsoft.com/office/drawing/2014/main" id="{D652C0E9-1C11-40AC-9B48-1DA77D1E7C06}"/>
              </a:ext>
            </a:extLst>
          </p:cNvPr>
          <p:cNvGrpSpPr/>
          <p:nvPr/>
        </p:nvGrpSpPr>
        <p:grpSpPr>
          <a:xfrm>
            <a:off x="0" y="6679029"/>
            <a:ext cx="12192000" cy="180474"/>
            <a:chOff x="0" y="6679029"/>
            <a:chExt cx="12192000" cy="180474"/>
          </a:xfrm>
        </p:grpSpPr>
        <p:sp>
          <p:nvSpPr>
            <p:cNvPr id="17" name="Rechteck 6">
              <a:extLst>
                <a:ext uri="{FF2B5EF4-FFF2-40B4-BE49-F238E27FC236}">
                  <a16:creationId xmlns:a16="http://schemas.microsoft.com/office/drawing/2014/main" id="{4425B3EF-B04A-4B47-84DD-0727B281298E}"/>
                </a:ext>
              </a:extLst>
            </p:cNvPr>
            <p:cNvSpPr/>
            <p:nvPr/>
          </p:nvSpPr>
          <p:spPr>
            <a:xfrm>
              <a:off x="0" y="6679029"/>
              <a:ext cx="2438400" cy="1804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7">
              <a:extLst>
                <a:ext uri="{FF2B5EF4-FFF2-40B4-BE49-F238E27FC236}">
                  <a16:creationId xmlns:a16="http://schemas.microsoft.com/office/drawing/2014/main" id="{27FF8DC6-B1A2-43F3-A450-6777FB905C50}"/>
                </a:ext>
              </a:extLst>
            </p:cNvPr>
            <p:cNvSpPr/>
            <p:nvPr/>
          </p:nvSpPr>
          <p:spPr>
            <a:xfrm>
              <a:off x="2438400" y="6679029"/>
              <a:ext cx="2438400" cy="1804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8">
              <a:extLst>
                <a:ext uri="{FF2B5EF4-FFF2-40B4-BE49-F238E27FC236}">
                  <a16:creationId xmlns:a16="http://schemas.microsoft.com/office/drawing/2014/main" id="{39903703-9492-4CE5-99EB-F913036E05FC}"/>
                </a:ext>
              </a:extLst>
            </p:cNvPr>
            <p:cNvSpPr/>
            <p:nvPr/>
          </p:nvSpPr>
          <p:spPr>
            <a:xfrm>
              <a:off x="4876800" y="6679029"/>
              <a:ext cx="2438400" cy="1804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9">
              <a:extLst>
                <a:ext uri="{FF2B5EF4-FFF2-40B4-BE49-F238E27FC236}">
                  <a16:creationId xmlns:a16="http://schemas.microsoft.com/office/drawing/2014/main" id="{430F2727-3474-4D3F-87E8-359796856149}"/>
                </a:ext>
              </a:extLst>
            </p:cNvPr>
            <p:cNvSpPr/>
            <p:nvPr/>
          </p:nvSpPr>
          <p:spPr>
            <a:xfrm>
              <a:off x="7315200" y="6679029"/>
              <a:ext cx="2438400" cy="1804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10">
              <a:extLst>
                <a:ext uri="{FF2B5EF4-FFF2-40B4-BE49-F238E27FC236}">
                  <a16:creationId xmlns:a16="http://schemas.microsoft.com/office/drawing/2014/main" id="{87F53A54-DF11-4179-AF6E-3B1499A2878A}"/>
                </a:ext>
              </a:extLst>
            </p:cNvPr>
            <p:cNvSpPr/>
            <p:nvPr/>
          </p:nvSpPr>
          <p:spPr>
            <a:xfrm>
              <a:off x="9753600" y="6679029"/>
              <a:ext cx="2438400" cy="1804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2" name="Grafik 14">
            <a:extLst>
              <a:ext uri="{FF2B5EF4-FFF2-40B4-BE49-F238E27FC236}">
                <a16:creationId xmlns:a16="http://schemas.microsoft.com/office/drawing/2014/main" id="{DADD6F4F-B95B-48BF-A7DB-09C911058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63" y="90237"/>
            <a:ext cx="1994400" cy="8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3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2A5940BA-D8B4-4021-9E42-A4B839C9F437}"/>
              </a:ext>
            </a:extLst>
          </p:cNvPr>
          <p:cNvSpPr txBox="1">
            <a:spLocks/>
          </p:cNvSpPr>
          <p:nvPr/>
        </p:nvSpPr>
        <p:spPr>
          <a:xfrm>
            <a:off x="6970062" y="2804432"/>
            <a:ext cx="5067876" cy="36202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000" b="1" dirty="0"/>
              <a:t>„Elternvertretung – </a:t>
            </a:r>
            <a:br>
              <a:rPr lang="de-DE" sz="3000" b="1" dirty="0"/>
            </a:br>
            <a:r>
              <a:rPr lang="de-DE" sz="3000" b="1" dirty="0"/>
              <a:t>so geht das!“</a:t>
            </a:r>
          </a:p>
          <a:p>
            <a:pPr marL="0" indent="0" algn="ctr">
              <a:buNone/>
            </a:pPr>
            <a:br>
              <a:rPr lang="de-DE" sz="2200" dirty="0"/>
            </a:br>
            <a:r>
              <a:rPr lang="de-DE" sz="2200" dirty="0"/>
              <a:t>Basisschulung für </a:t>
            </a:r>
            <a:br>
              <a:rPr lang="de-DE" sz="2200" dirty="0"/>
            </a:br>
            <a:r>
              <a:rPr lang="de-DE" sz="2200" dirty="0"/>
              <a:t>Elternvertreter*innen</a:t>
            </a:r>
          </a:p>
          <a:p>
            <a:pPr marL="0" indent="0" algn="ctr">
              <a:buNone/>
            </a:pPr>
            <a:endParaRPr lang="de-DE" sz="20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  <a:sym typeface="Webdings" panose="05030102010509060703" pitchFamily="18" charset="2"/>
              </a:rPr>
              <a:t>Datum</a:t>
            </a:r>
            <a:endParaRPr kumimoji="0" lang="de-DE" alt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tura Rg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t>Uhrzeit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alt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tura Rg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t>Leitung: 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379E8D74-2CD8-456A-B3BE-18D727747C17}"/>
              </a:ext>
            </a:extLst>
          </p:cNvPr>
          <p:cNvSpPr txBox="1">
            <a:spLocks/>
          </p:cNvSpPr>
          <p:nvPr/>
        </p:nvSpPr>
        <p:spPr>
          <a:xfrm>
            <a:off x="360000" y="1816100"/>
            <a:ext cx="9144000" cy="5715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Herzlich willkommen zu</a:t>
            </a:r>
          </a:p>
        </p:txBody>
      </p:sp>
    </p:spTree>
    <p:extLst>
      <p:ext uri="{BB962C8B-B14F-4D97-AF65-F5344CB8AC3E}">
        <p14:creationId xmlns:p14="http://schemas.microsoft.com/office/powerpoint/2010/main" val="316276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9FBCCB7-4202-44BF-AF55-3B665ED9FD8E}"/>
              </a:ext>
            </a:extLst>
          </p:cNvPr>
          <p:cNvSpPr txBox="1"/>
          <p:nvPr/>
        </p:nvSpPr>
        <p:spPr>
          <a:xfrm>
            <a:off x="5833079" y="4674063"/>
            <a:ext cx="82600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Zum Schluss:  </a:t>
            </a:r>
            <a:br>
              <a:rPr lang="de-DE" sz="20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</a:br>
            <a:r>
              <a:rPr lang="de-DE" sz="20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	- Zusammenfassen</a:t>
            </a:r>
            <a:br>
              <a:rPr lang="de-DE" sz="20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</a:br>
            <a:r>
              <a:rPr lang="de-DE" sz="20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	- Danken</a:t>
            </a:r>
            <a:br>
              <a:rPr lang="de-DE" sz="20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</a:br>
            <a:r>
              <a:rPr lang="de-DE" sz="20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           - Ausblick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000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6" name="Zwölfeck 5">
            <a:extLst>
              <a:ext uri="{FF2B5EF4-FFF2-40B4-BE49-F238E27FC236}">
                <a16:creationId xmlns:a16="http://schemas.microsoft.com/office/drawing/2014/main" id="{AFCF54A6-7FD5-4EB7-B1A2-8E19CC620694}"/>
              </a:ext>
            </a:extLst>
          </p:cNvPr>
          <p:cNvSpPr/>
          <p:nvPr/>
        </p:nvSpPr>
        <p:spPr>
          <a:xfrm>
            <a:off x="10630616" y="5268566"/>
            <a:ext cx="1020405" cy="9144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siehe</a:t>
            </a:r>
          </a:p>
          <a:p>
            <a:pPr algn="ctr"/>
            <a:r>
              <a:rPr lang="de-DE" dirty="0"/>
              <a:t>Elterninfo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651D050-8F7A-4F63-9C91-8135BD5EE4FF}"/>
              </a:ext>
            </a:extLst>
          </p:cNvPr>
          <p:cNvSpPr txBox="1"/>
          <p:nvPr/>
        </p:nvSpPr>
        <p:spPr>
          <a:xfrm>
            <a:off x="4919633" y="1439370"/>
            <a:ext cx="6221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  <a:cs typeface="Times New Roman"/>
              </a:rPr>
              <a:t>Moderation der Tagesordnungspunkte: </a:t>
            </a:r>
            <a:endParaRPr lang="de-DE" sz="2400" dirty="0">
              <a:solidFill>
                <a:srgbClr val="000000"/>
              </a:solidFill>
              <a:cs typeface="Times New Roman"/>
            </a:endParaRP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F3E805-05A9-4583-89D7-03767C936CC0}"/>
              </a:ext>
            </a:extLst>
          </p:cNvPr>
          <p:cNvSpPr txBox="1"/>
          <p:nvPr/>
        </p:nvSpPr>
        <p:spPr>
          <a:xfrm>
            <a:off x="5833079" y="2007729"/>
            <a:ext cx="622118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solidFill>
                  <a:srgbClr val="000000"/>
                </a:solidFill>
                <a:cs typeface="Times New Roman"/>
              </a:rPr>
              <a:t>Kurze Einführung das Thema</a:t>
            </a:r>
            <a:br>
              <a:rPr lang="de-DE" sz="2000" b="1" dirty="0">
                <a:solidFill>
                  <a:srgbClr val="000000"/>
                </a:solidFill>
                <a:cs typeface="Times New Roman"/>
              </a:rPr>
            </a:br>
            <a:r>
              <a:rPr lang="de-DE" sz="2000" b="1" dirty="0">
                <a:solidFill>
                  <a:srgbClr val="000000"/>
                </a:solidFill>
                <a:cs typeface="Times New Roman"/>
              </a:rPr>
              <a:t>   </a:t>
            </a:r>
            <a:r>
              <a:rPr lang="de-DE" sz="20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 </a:t>
            </a:r>
            <a:r>
              <a:rPr lang="de-DE" sz="2000" dirty="0">
                <a:solidFill>
                  <a:srgbClr val="000000"/>
                </a:solidFill>
                <a:cs typeface="Times New Roman"/>
              </a:rPr>
              <a:t>möglichst viele einbeziehen</a:t>
            </a:r>
            <a:br>
              <a:rPr lang="de-DE" sz="2000" b="1" dirty="0">
                <a:solidFill>
                  <a:srgbClr val="000000"/>
                </a:solidFill>
                <a:cs typeface="Times New Roman"/>
              </a:rPr>
            </a:br>
            <a:endParaRPr lang="de-DE" sz="2000" b="1" dirty="0">
              <a:solidFill>
                <a:srgbClr val="000000"/>
              </a:solidFill>
              <a:cs typeface="Times New Roman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solidFill>
                  <a:srgbClr val="000000"/>
                </a:solidFill>
                <a:cs typeface="Times New Roman"/>
              </a:rPr>
              <a:t>In der Diskussion sachlich und wertschätzend sprechen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BE6BF7-CF57-4EE6-8F6A-9864BC2ECFE0}"/>
              </a:ext>
            </a:extLst>
          </p:cNvPr>
          <p:cNvSpPr txBox="1"/>
          <p:nvPr/>
        </p:nvSpPr>
        <p:spPr>
          <a:xfrm>
            <a:off x="5833079" y="3802561"/>
            <a:ext cx="60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solidFill>
                  <a:srgbClr val="000000"/>
                </a:solidFill>
                <a:cs typeface="Times New Roman"/>
              </a:rPr>
              <a:t>Keine Diskussion über Einzelfälle </a:t>
            </a:r>
            <a:br>
              <a:rPr lang="de-DE" sz="2000" b="1" dirty="0">
                <a:solidFill>
                  <a:srgbClr val="000000"/>
                </a:solidFill>
                <a:cs typeface="Times New Roman"/>
              </a:rPr>
            </a:br>
            <a:r>
              <a:rPr lang="de-DE" sz="20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 direktes Gespräch anregen</a:t>
            </a:r>
            <a:endParaRPr lang="de-DE" sz="1800" dirty="0">
              <a:solidFill>
                <a:srgbClr val="000000"/>
              </a:solidFill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7608BCF-7D34-426B-B433-2BF7D363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1497"/>
            <a:ext cx="9393600" cy="1107996"/>
          </a:xfrm>
        </p:spPr>
        <p:txBody>
          <a:bodyPr/>
          <a:lstStyle/>
          <a:p>
            <a:r>
              <a:rPr lang="de-DE" dirty="0"/>
              <a:t>Die Klassenpflegschaftsitzung</a:t>
            </a:r>
            <a:br>
              <a:rPr lang="de-DE" dirty="0"/>
            </a:br>
            <a:r>
              <a:rPr lang="de-DE" dirty="0"/>
              <a:t>(der Elternabend)</a:t>
            </a:r>
          </a:p>
        </p:txBody>
      </p:sp>
      <p:pic>
        <p:nvPicPr>
          <p:cNvPr id="16" name="Grafik 11">
            <a:extLst>
              <a:ext uri="{FF2B5EF4-FFF2-40B4-BE49-F238E27FC236}">
                <a16:creationId xmlns:a16="http://schemas.microsoft.com/office/drawing/2014/main" id="{98F4BBBD-A18F-4788-A807-2BE986E6F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r="5041"/>
          <a:stretch/>
        </p:blipFill>
        <p:spPr>
          <a:xfrm>
            <a:off x="521026" y="2187761"/>
            <a:ext cx="5034386" cy="30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4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>
            <a:extLst>
              <a:ext uri="{FF2B5EF4-FFF2-40B4-BE49-F238E27FC236}">
                <a16:creationId xmlns:a16="http://schemas.microsoft.com/office/drawing/2014/main" id="{1FFE08AF-32AD-4A0A-8B97-674BBB424A35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BA3C1E-5992-40E1-8DE9-304B60078817}"/>
              </a:ext>
            </a:extLst>
          </p:cNvPr>
          <p:cNvGrpSpPr/>
          <p:nvPr/>
        </p:nvGrpSpPr>
        <p:grpSpPr>
          <a:xfrm>
            <a:off x="8077200" y="3499973"/>
            <a:ext cx="1985203" cy="881571"/>
            <a:chOff x="7372246" y="3561133"/>
            <a:chExt cx="1985203" cy="881571"/>
          </a:xfrm>
        </p:grpSpPr>
        <p:sp>
          <p:nvSpPr>
            <p:cNvPr id="3" name="Wolke 2">
              <a:extLst>
                <a:ext uri="{FF2B5EF4-FFF2-40B4-BE49-F238E27FC236}">
                  <a16:creationId xmlns:a16="http://schemas.microsoft.com/office/drawing/2014/main" id="{5FA8F817-F39F-458D-B039-04AD416B6B86}"/>
                </a:ext>
              </a:extLst>
            </p:cNvPr>
            <p:cNvSpPr/>
            <p:nvPr/>
          </p:nvSpPr>
          <p:spPr bwMode="auto">
            <a:xfrm rot="1353289">
              <a:off x="7372246" y="3561133"/>
              <a:ext cx="1985203" cy="881571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ertura Rg"/>
                <a:ea typeface="+mn-ea"/>
                <a:cs typeface="+mn-cs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5B11FB79-0C45-48D0-8C1C-8FE44DFA54C3}"/>
                </a:ext>
              </a:extLst>
            </p:cNvPr>
            <p:cNvSpPr txBox="1"/>
            <p:nvPr/>
          </p:nvSpPr>
          <p:spPr>
            <a:xfrm rot="1243186">
              <a:off x="7743207" y="3783184"/>
              <a:ext cx="1392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ertura Rg"/>
                  <a:ea typeface="+mn-ea"/>
                  <a:cs typeface="+mn-cs"/>
                </a:rPr>
                <a:t>auch online</a:t>
              </a:r>
            </a:p>
          </p:txBody>
        </p:sp>
      </p:grpSp>
      <p:sp>
        <p:nvSpPr>
          <p:cNvPr id="15" name="Titel 1">
            <a:extLst>
              <a:ext uri="{FF2B5EF4-FFF2-40B4-BE49-F238E27FC236}">
                <a16:creationId xmlns:a16="http://schemas.microsoft.com/office/drawing/2014/main" id="{8022BD27-49F3-4DDA-9995-BED792FCE042}"/>
              </a:ext>
            </a:extLst>
          </p:cNvPr>
          <p:cNvSpPr txBox="1">
            <a:spLocks/>
          </p:cNvSpPr>
          <p:nvPr/>
        </p:nvSpPr>
        <p:spPr>
          <a:xfrm>
            <a:off x="299049" y="5716366"/>
            <a:ext cx="8308896" cy="63732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Angebote und Anmeldung unter www.elternstiftung.de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tura Cn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03B34-1C47-4955-9F99-6F68C3F2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noch mehr erfahren möchte?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23E774-A602-44ED-AD42-9EB682938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Elternvertretung – Rechte, Pflichten, Zuständigkeiten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Kommunikation &amp; Umgang mit Konflikten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Leitung und Moderation von Sitzungen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Schulkonferenz </a:t>
            </a:r>
            <a:r>
              <a:rPr lang="de-DE" dirty="0" err="1"/>
              <a:t>inside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Ich bin EBV-was tun?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Austauschtreffen </a:t>
            </a:r>
            <a:br>
              <a:rPr lang="de-DE" dirty="0"/>
            </a:br>
            <a:r>
              <a:rPr lang="de-DE" dirty="0"/>
              <a:t>- für Elternbeiratsvorstände</a:t>
            </a:r>
            <a:br>
              <a:rPr lang="de-DE" dirty="0"/>
            </a:br>
            <a:r>
              <a:rPr lang="de-DE" dirty="0"/>
              <a:t>- für Elternvertreter*innen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und weitere Angebote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21C61-9296-490E-A903-1C6C675F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78000"/>
            <a:ext cx="11472000" cy="553998"/>
          </a:xfrm>
        </p:spPr>
        <p:txBody>
          <a:bodyPr/>
          <a:lstStyle/>
          <a:p>
            <a:pPr algn="ctr"/>
            <a:r>
              <a:rPr lang="de-DE" dirty="0"/>
              <a:t>Vielen Dank für Ihr Engagement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3A86027-7765-4DAD-B635-51A059B0AF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12" y="2623005"/>
            <a:ext cx="6095997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2000" b="1" dirty="0"/>
              <a:t>Gemeinnützige Elternstiftung </a:t>
            </a:r>
            <a:br>
              <a:rPr lang="de-DE" sz="2000" b="1" dirty="0"/>
            </a:br>
            <a:r>
              <a:rPr lang="de-DE" sz="2000" b="1" dirty="0"/>
              <a:t>Baden-Württemberg</a:t>
            </a:r>
            <a:br>
              <a:rPr lang="de-DE" sz="2000" b="1" dirty="0"/>
            </a:br>
            <a:endParaRPr lang="de-DE" sz="20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de-DE" sz="1800" dirty="0"/>
              <a:t>Silberburgstr. 158 </a:t>
            </a:r>
            <a:r>
              <a:rPr lang="de-DE" sz="1800" dirty="0">
                <a:effectLst/>
                <a:ea typeface="Calibri" panose="020F0502020204030204" pitchFamily="34" charset="0"/>
              </a:rPr>
              <a:t>· </a:t>
            </a:r>
            <a:r>
              <a:rPr lang="de-DE" sz="1800" dirty="0"/>
              <a:t>70178 Stuttgart</a:t>
            </a:r>
            <a:br>
              <a:rPr lang="de-DE" sz="1800" dirty="0"/>
            </a:br>
            <a:r>
              <a:rPr lang="de-DE" sz="1800" dirty="0"/>
              <a:t>Tel. 0711 – 2734150</a:t>
            </a:r>
            <a:br>
              <a:rPr lang="de-DE" sz="1800" dirty="0"/>
            </a:br>
            <a:endParaRPr lang="de-DE" sz="1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de-DE" sz="1800" dirty="0">
                <a:cs typeface="Times New Roman" panose="02020603050405020304" pitchFamily="18" charset="0"/>
              </a:rPr>
              <a:t>Folgen Sie uns auf Instagram</a:t>
            </a:r>
            <a:br>
              <a:rPr lang="de-DE" sz="1800" dirty="0">
                <a:cs typeface="Times New Roman" panose="02020603050405020304" pitchFamily="18" charset="0"/>
              </a:rPr>
            </a:br>
            <a:r>
              <a:rPr lang="de-DE" sz="1800" b="1" dirty="0">
                <a:cs typeface="Times New Roman" panose="02020603050405020304" pitchFamily="18" charset="0"/>
              </a:rPr>
              <a:t>@elternstiftungbw</a:t>
            </a:r>
            <a:endParaRPr lang="de-DE" sz="1800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1BDA1C-AF39-4516-9801-6A46AAB8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9D199-47C7-40F7-A26F-3B79F55E0977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12.04.2023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tura Rg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CBFCED-A122-429E-B1DD-9987C772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ECEB2-57D8-49CD-ADFD-459949AEC231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E55E63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E55E63"/>
              </a:solidFill>
              <a:effectLst/>
              <a:uLnTx/>
              <a:uFillTx/>
              <a:latin typeface="Apertura Rg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D6C0309-ADC9-4328-8772-9346468CB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21" y="5202544"/>
            <a:ext cx="678132" cy="678132"/>
          </a:xfrm>
          <a:prstGeom prst="rect">
            <a:avLst/>
          </a:prstGeom>
        </p:spPr>
      </p:pic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ABD04CD8-0AD6-451C-B4DF-E9B23B29A2BB}"/>
              </a:ext>
            </a:extLst>
          </p:cNvPr>
          <p:cNvSpPr txBox="1">
            <a:spLocks/>
          </p:cNvSpPr>
          <p:nvPr/>
        </p:nvSpPr>
        <p:spPr>
          <a:xfrm>
            <a:off x="6096004" y="2628322"/>
            <a:ext cx="6095996" cy="25904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t>Wir freuen uns über Ihre Spenden zur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</a:b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t>Unterstützung unserer Arbeit: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</a:b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tura Rg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t>IBAN DE13 6009 0800 0014 0024 23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t>Sparda-Bank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t> Baden-Württemberg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</a:b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tura Rg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t>Oder per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t>Paypal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  <a:t> an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ertura Rg"/>
                <a:ea typeface="Calibri" panose="020F0502020204030204" pitchFamily="34" charset="0"/>
                <a:cs typeface="Apertura Md" pitchFamily="50" charset="0"/>
              </a:rPr>
              <a:t>info@elternstiftung.de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tura Rg"/>
              <a:ea typeface="+mn-ea"/>
              <a:cs typeface="+mn-cs"/>
            </a:endParaRP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F7B75B15-22BA-4C66-A2E4-F0F3C94683C8}"/>
              </a:ext>
            </a:extLst>
          </p:cNvPr>
          <p:cNvSpPr txBox="1">
            <a:spLocks/>
          </p:cNvSpPr>
          <p:nvPr/>
        </p:nvSpPr>
        <p:spPr>
          <a:xfrm>
            <a:off x="0" y="1129780"/>
            <a:ext cx="12192000" cy="136455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 pitchFamily="50" charset="0"/>
                <a:ea typeface="+mn-ea"/>
                <a:cs typeface="+mn-cs"/>
              </a:rPr>
              <a:t>www.elternstiftung.de</a:t>
            </a: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 pitchFamily="50" charset="0"/>
                <a:ea typeface="+mn-ea"/>
                <a:cs typeface="+mn-cs"/>
              </a:rPr>
            </a:b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 pitchFamily="50" charset="0"/>
                <a:ea typeface="+mn-ea"/>
                <a:cs typeface="+mn-cs"/>
              </a:rPr>
              <a:t>nfo@elternstiftung.de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E4DA8D-2646-4198-BE1D-32EA45DFCA4B}"/>
              </a:ext>
            </a:extLst>
          </p:cNvPr>
          <p:cNvCxnSpPr>
            <a:cxnSpLocks/>
          </p:cNvCxnSpPr>
          <p:nvPr/>
        </p:nvCxnSpPr>
        <p:spPr>
          <a:xfrm>
            <a:off x="6096000" y="2612571"/>
            <a:ext cx="0" cy="32464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ED2FF872-54D3-4BB1-BB8F-F6B3F135D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709" y="5243092"/>
            <a:ext cx="1600565" cy="5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6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22764-F1B9-4036-AE3C-EC69F4C77A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Vielen Dank fürs Dabeisein</a:t>
            </a:r>
            <a:br>
              <a:rPr lang="de-DE" sz="4400" dirty="0"/>
            </a:br>
            <a:br>
              <a:rPr lang="de-DE" sz="4400" dirty="0"/>
            </a:br>
            <a:r>
              <a:rPr lang="de-DE" sz="4400" dirty="0"/>
              <a:t>und bis bald!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048D5-C1A9-4A1A-8BDF-D3122F6155DA}"/>
              </a:ext>
            </a:extLst>
          </p:cNvPr>
          <p:cNvSpPr/>
          <p:nvPr/>
        </p:nvSpPr>
        <p:spPr>
          <a:xfrm>
            <a:off x="4381500" y="3130550"/>
            <a:ext cx="508000" cy="320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Bradley Hand ITC" panose="03070402050302030203" pitchFamily="66" charset="0"/>
                <a:cs typeface="Arabic Typesetting" panose="020B0604020202020204" pitchFamily="66" charset="-78"/>
              </a:rPr>
              <a:t>VIELEN</a:t>
            </a:r>
          </a:p>
          <a:p>
            <a:pPr algn="ctr"/>
            <a:r>
              <a:rPr lang="de-DE" sz="1000" b="1" dirty="0">
                <a:solidFill>
                  <a:schemeClr val="tx1"/>
                </a:solidFill>
                <a:latin typeface="Bradley Hand ITC" panose="03070402050302030203" pitchFamily="66" charset="0"/>
                <a:cs typeface="Arabic Typesetting" panose="020B0604020202020204" pitchFamily="66" charset="-78"/>
              </a:rPr>
              <a:t>DANK</a:t>
            </a:r>
          </a:p>
        </p:txBody>
      </p:sp>
    </p:spTree>
    <p:extLst>
      <p:ext uri="{BB962C8B-B14F-4D97-AF65-F5344CB8AC3E}">
        <p14:creationId xmlns:p14="http://schemas.microsoft.com/office/powerpoint/2010/main" val="314327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CDFD5A8-73F7-4528-ACBF-5398C97EFE08}"/>
              </a:ext>
            </a:extLst>
          </p:cNvPr>
          <p:cNvSpPr txBox="1">
            <a:spLocks noChangeArrowheads="1"/>
          </p:cNvSpPr>
          <p:nvPr/>
        </p:nvSpPr>
        <p:spPr>
          <a:xfrm>
            <a:off x="360248" y="1596841"/>
            <a:ext cx="10575482" cy="4325426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de-DE" altLang="de-DE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   Sie als Elternvertreter*innen in die Lage versetzen, </a:t>
            </a:r>
            <a:b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  <a:t>Ihr Amt gut informiert und mit Freude auszuüben!</a:t>
            </a:r>
            <a:br>
              <a:rPr lang="de-DE" altLang="de-DE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de-DE" altLang="de-DE" sz="16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de-DE" altLang="de-DE" sz="2400" b="1" dirty="0">
                <a:solidFill>
                  <a:srgbClr val="000000"/>
                </a:solidFill>
                <a:cs typeface="Arial" panose="020B0604020202020204" pitchFamily="34" charset="0"/>
              </a:rPr>
              <a:t>Information: </a:t>
            </a:r>
            <a:r>
              <a:rPr lang="de-DE" alt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ein erster Einblick in die Grundlagen und die Rechte und Pflichten des Amtes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altLang="de-DE" sz="2400" b="1" dirty="0">
                <a:solidFill>
                  <a:srgbClr val="000000"/>
                </a:solidFill>
                <a:cs typeface="Arial" panose="020B0604020202020204" pitchFamily="34" charset="0"/>
              </a:rPr>
              <a:t>Austausch </a:t>
            </a:r>
            <a:r>
              <a:rPr lang="de-DE" alt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mit anderen Elternvertreter*innen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sz="2400" b="1" dirty="0">
                <a:solidFill>
                  <a:srgbClr val="000000"/>
                </a:solidFill>
                <a:cs typeface="Arial" panose="020B0604020202020204" pitchFamily="34" charset="0"/>
              </a:rPr>
              <a:t>Fragen beantwortet bekommen</a:t>
            </a:r>
            <a:endParaRPr lang="de-DE" altLang="de-DE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de-DE" altLang="de-DE" sz="2400" b="1" dirty="0">
                <a:solidFill>
                  <a:srgbClr val="000000"/>
                </a:solidFill>
                <a:cs typeface="Arial" panose="020B0604020202020204" pitchFamily="34" charset="0"/>
              </a:rPr>
              <a:t>Angebote der Elternstiftung kennenlernen</a:t>
            </a:r>
            <a:r>
              <a:rPr lang="de-DE" alt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de-DE" altLang="de-DE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                 </a:t>
            </a:r>
            <a:br>
              <a:rPr lang="de-DE" altLang="de-DE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                   </a:t>
            </a:r>
            <a:br>
              <a:rPr lang="de-DE" altLang="de-DE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rgbClr val="000000"/>
                </a:solidFill>
                <a:cs typeface="Arial" panose="020B0604020202020204" pitchFamily="34" charset="0"/>
              </a:rPr>
              <a:t>                               </a:t>
            </a:r>
            <a:r>
              <a:rPr lang="de-DE" altLang="de-DE" sz="2400" b="1" dirty="0">
                <a:solidFill>
                  <a:srgbClr val="000000"/>
                </a:solidFill>
                <a:cs typeface="Arial" panose="020B0604020202020204" pitchFamily="34" charset="0"/>
              </a:rPr>
              <a:t>Deshalb ist es wichtig, einander kennenzulernen!</a:t>
            </a:r>
            <a:endParaRPr lang="de-DE" altLang="de-DE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Grafik 3" descr="Pfeil: Leichte Kurve">
            <a:extLst>
              <a:ext uri="{FF2B5EF4-FFF2-40B4-BE49-F238E27FC236}">
                <a16:creationId xmlns:a16="http://schemas.microsoft.com/office/drawing/2014/main" id="{646600E3-0094-4B35-93E0-EE8F5BB8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70" y="491252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209EB15-4AB2-4943-9570-1BA693CE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Wozu diese Schulung?</a:t>
            </a:r>
          </a:p>
        </p:txBody>
      </p:sp>
    </p:spTree>
    <p:extLst>
      <p:ext uri="{BB962C8B-B14F-4D97-AF65-F5344CB8AC3E}">
        <p14:creationId xmlns:p14="http://schemas.microsoft.com/office/powerpoint/2010/main" val="239028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9FBCCB7-4202-44BF-AF55-3B665ED9FD8E}"/>
              </a:ext>
            </a:extLst>
          </p:cNvPr>
          <p:cNvSpPr txBox="1"/>
          <p:nvPr/>
        </p:nvSpPr>
        <p:spPr>
          <a:xfrm>
            <a:off x="2514600" y="1694246"/>
            <a:ext cx="774733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Verfassung des Landes Baden – Württemberg Artikel 17/(4)</a:t>
            </a:r>
            <a:r>
              <a:rPr lang="de-DE" sz="1600" dirty="0"/>
              <a:t> </a:t>
            </a:r>
          </a:p>
          <a:p>
            <a:r>
              <a:rPr lang="de-DE" sz="1600" dirty="0"/>
              <a:t>Die Erziehungsberechtigten wirken durch gewählte Vertreter an der</a:t>
            </a:r>
          </a:p>
          <a:p>
            <a:r>
              <a:rPr lang="de-DE" sz="1600" dirty="0"/>
              <a:t>Gestaltung des Lebens und der Arbeit in der Schule mit.</a:t>
            </a:r>
          </a:p>
          <a:p>
            <a:r>
              <a:rPr lang="de-DE" sz="1600" dirty="0"/>
              <a:t>Näheres regelt ein Gesetz.</a:t>
            </a:r>
          </a:p>
          <a:p>
            <a:endParaRPr lang="de-DE" sz="1600" dirty="0"/>
          </a:p>
          <a:p>
            <a:r>
              <a:rPr lang="de-DE" sz="1600" b="1" dirty="0"/>
              <a:t>Schulgesetz für Baden-Württemberg § 1/(3) </a:t>
            </a:r>
            <a:endParaRPr lang="de-DE" sz="1600" dirty="0"/>
          </a:p>
          <a:p>
            <a:r>
              <a:rPr lang="de-DE" sz="1600" dirty="0"/>
              <a:t>Bei der Erfüllung ihres Auftrags hat die Schule das verfassungsmäßige Recht</a:t>
            </a:r>
          </a:p>
          <a:p>
            <a:r>
              <a:rPr lang="de-DE" sz="1600" dirty="0"/>
              <a:t>der Eltern, die Erziehung und Bildung ihrer Kinder mitzubestimmen, zu achten</a:t>
            </a:r>
          </a:p>
          <a:p>
            <a:r>
              <a:rPr lang="de-DE" sz="1600" dirty="0"/>
              <a:t> </a:t>
            </a:r>
          </a:p>
          <a:p>
            <a:r>
              <a:rPr lang="de-DE" sz="1600" b="1" dirty="0"/>
              <a:t>§ 55/ (1)</a:t>
            </a:r>
            <a:endParaRPr lang="de-DE" sz="1600" dirty="0"/>
          </a:p>
          <a:p>
            <a:r>
              <a:rPr lang="de-DE" sz="1600" dirty="0"/>
              <a:t>Die Eltern haben das Recht und die Pflicht, an der schulischen Erziehung mitzuwirken. </a:t>
            </a:r>
          </a:p>
          <a:p>
            <a:r>
              <a:rPr lang="de-DE" sz="1600" b="1" dirty="0"/>
              <a:t>Die gemeinsame Verantwortung der Eltern und der Schule für die Erziehung und Bildung der Jugend fordert die vertrauensvolle Zusammenarbeit beider Erziehungsträger.</a:t>
            </a:r>
            <a:r>
              <a:rPr lang="de-DE" b="1" dirty="0"/>
              <a:t> </a:t>
            </a:r>
          </a:p>
          <a:p>
            <a:r>
              <a:rPr lang="de-DE" sz="1600" dirty="0"/>
              <a:t>Schule und Elternhaus unterstützen sich bei der Erziehung </a:t>
            </a:r>
          </a:p>
          <a:p>
            <a:r>
              <a:rPr lang="de-DE" sz="1600" dirty="0"/>
              <a:t>und Bildung der Jugend und pflegen ihre Erziehungsgemeinschaft</a:t>
            </a:r>
            <a:r>
              <a:rPr lang="de-DE" sz="1600" b="1" dirty="0"/>
              <a:t>.  </a:t>
            </a:r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E1D7686-0B17-468F-ABCC-F2AD97814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561" y="2624087"/>
            <a:ext cx="1655716" cy="23436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C1E19C6-B7D6-4356-AB5D-2AF41DF76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1934" y="1585452"/>
            <a:ext cx="1552792" cy="220125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6C47DD6-E6C4-40DD-8A49-3CD2AC7C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Rechtliche Grundlagen der Elternbeteiligung</a:t>
            </a:r>
          </a:p>
        </p:txBody>
      </p:sp>
    </p:spTree>
    <p:extLst>
      <p:ext uri="{BB962C8B-B14F-4D97-AF65-F5344CB8AC3E}">
        <p14:creationId xmlns:p14="http://schemas.microsoft.com/office/powerpoint/2010/main" val="152597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0488AAE-101B-40D4-A647-06738B1D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1198" y="5009507"/>
            <a:ext cx="1996580" cy="62498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Landese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lternbeirat</a:t>
            </a:r>
            <a:b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§60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(LEB</a:t>
            </a: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de-DE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880270-AAB9-4E4F-BBFD-4011BC97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Schulische Gremien mit Elternbeteiligung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B7D34F3-DBA6-47F7-8FE1-B8D190264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0" y="2559232"/>
            <a:ext cx="10693313" cy="2283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23F9C5-8947-4D37-972C-94BF462DAE7A}"/>
              </a:ext>
            </a:extLst>
          </p:cNvPr>
          <p:cNvSpPr txBox="1"/>
          <p:nvPr/>
        </p:nvSpPr>
        <p:spPr>
          <a:xfrm>
            <a:off x="0" y="6380618"/>
            <a:ext cx="6814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https://elternstiftung.de/fileadmin/user_upload/Elternstiftung-BW_Handout_Elternvertretung.pdf</a:t>
            </a:r>
          </a:p>
        </p:txBody>
      </p:sp>
    </p:spTree>
    <p:extLst>
      <p:ext uri="{BB962C8B-B14F-4D97-AF65-F5344CB8AC3E}">
        <p14:creationId xmlns:p14="http://schemas.microsoft.com/office/powerpoint/2010/main" val="81691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ieren 21">
            <a:extLst>
              <a:ext uri="{FF2B5EF4-FFF2-40B4-BE49-F238E27FC236}">
                <a16:creationId xmlns:a16="http://schemas.microsoft.com/office/drawing/2014/main" id="{50265AD5-A7CC-487F-A70E-5521904DDDE7}"/>
              </a:ext>
            </a:extLst>
          </p:cNvPr>
          <p:cNvGrpSpPr>
            <a:grpSpLocks/>
          </p:cNvGrpSpPr>
          <p:nvPr/>
        </p:nvGrpSpPr>
        <p:grpSpPr bwMode="auto">
          <a:xfrm>
            <a:off x="1718570" y="511730"/>
            <a:ext cx="8496300" cy="5966825"/>
            <a:chOff x="179388" y="476250"/>
            <a:chExt cx="8496300" cy="5633958"/>
          </a:xfrm>
        </p:grpSpPr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99FF44FD-0D36-4BE7-B22C-8EDEA2818750}"/>
                </a:ext>
              </a:extLst>
            </p:cNvPr>
            <p:cNvSpPr/>
            <p:nvPr/>
          </p:nvSpPr>
          <p:spPr>
            <a:xfrm>
              <a:off x="2828027" y="3230776"/>
              <a:ext cx="5759450" cy="2879432"/>
            </a:xfrm>
            <a:prstGeom prst="roundRect">
              <a:avLst/>
            </a:prstGeom>
            <a:solidFill>
              <a:srgbClr val="60C4DE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560" name="Gerade Verbindung 6">
              <a:extLst>
                <a:ext uri="{FF2B5EF4-FFF2-40B4-BE49-F238E27FC236}">
                  <a16:creationId xmlns:a16="http://schemas.microsoft.com/office/drawing/2014/main" id="{AC003FE5-1EEB-4722-AB24-DD2F7C25E697}"/>
                </a:ext>
              </a:extLst>
            </p:cNvPr>
            <p:cNvCxnSpPr>
              <a:cxnSpLocks noChangeShapeType="1"/>
              <a:stCxn id="5" idx="0"/>
            </p:cNvCxnSpPr>
            <p:nvPr/>
          </p:nvCxnSpPr>
          <p:spPr bwMode="auto">
            <a:xfrm>
              <a:off x="5707752" y="3230776"/>
              <a:ext cx="3175" cy="2159947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1" name="Textfeld 10">
              <a:extLst>
                <a:ext uri="{FF2B5EF4-FFF2-40B4-BE49-F238E27FC236}">
                  <a16:creationId xmlns:a16="http://schemas.microsoft.com/office/drawing/2014/main" id="{22DA1A43-93C5-4C7D-9731-719E62C48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675" y="3500561"/>
              <a:ext cx="2592388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alle Eltern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mit Sorgerecht</a:t>
              </a:r>
            </a:p>
          </p:txBody>
        </p:sp>
        <p:sp>
          <p:nvSpPr>
            <p:cNvPr id="23562" name="Textfeld 11">
              <a:extLst>
                <a:ext uri="{FF2B5EF4-FFF2-40B4-BE49-F238E27FC236}">
                  <a16:creationId xmlns:a16="http://schemas.microsoft.com/office/drawing/2014/main" id="{5CCE0CA7-01AA-4025-91E5-2EC7DDF3B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4560" y="3441538"/>
              <a:ext cx="2592387" cy="1830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Klassenlehrkraft und alle Lehrkräfte,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die die Klasse unterrichten</a:t>
              </a:r>
            </a:p>
          </p:txBody>
        </p:sp>
        <p:sp>
          <p:nvSpPr>
            <p:cNvPr id="23563" name="Textfeld 14">
              <a:extLst>
                <a:ext uri="{FF2B5EF4-FFF2-40B4-BE49-F238E27FC236}">
                  <a16:creationId xmlns:a16="http://schemas.microsoft.com/office/drawing/2014/main" id="{501A45B9-A4D5-4441-AB74-CE4851711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525" y="5372769"/>
              <a:ext cx="3341428" cy="58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Klassenpflegschaft</a:t>
              </a:r>
            </a:p>
          </p:txBody>
        </p:sp>
        <p:sp>
          <p:nvSpPr>
            <p:cNvPr id="16" name="Pfeil nach oben 15">
              <a:extLst>
                <a:ext uri="{FF2B5EF4-FFF2-40B4-BE49-F238E27FC236}">
                  <a16:creationId xmlns:a16="http://schemas.microsoft.com/office/drawing/2014/main" id="{E9904EFC-7948-4E6E-B9AC-607955ACC43A}"/>
                </a:ext>
              </a:extLst>
            </p:cNvPr>
            <p:cNvSpPr/>
            <p:nvPr/>
          </p:nvSpPr>
          <p:spPr>
            <a:xfrm>
              <a:off x="3946526" y="2539790"/>
              <a:ext cx="485775" cy="64763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65" name="Textfeld 18">
              <a:extLst>
                <a:ext uri="{FF2B5EF4-FFF2-40B4-BE49-F238E27FC236}">
                  <a16:creationId xmlns:a16="http://schemas.microsoft.com/office/drawing/2014/main" id="{BC051DA3-F9E6-4CF3-8D20-7AC5F11F7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509" y="2564457"/>
              <a:ext cx="86979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Eltern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wählen</a:t>
              </a:r>
            </a:p>
          </p:txBody>
        </p:sp>
        <p:sp>
          <p:nvSpPr>
            <p:cNvPr id="20" name="Ecken des Rechtecks auf der gleichen Seite schneiden 19">
              <a:extLst>
                <a:ext uri="{FF2B5EF4-FFF2-40B4-BE49-F238E27FC236}">
                  <a16:creationId xmlns:a16="http://schemas.microsoft.com/office/drawing/2014/main" id="{39F052D2-051D-4398-A4C8-CF8640D39BF3}"/>
                </a:ext>
              </a:extLst>
            </p:cNvPr>
            <p:cNvSpPr/>
            <p:nvPr/>
          </p:nvSpPr>
          <p:spPr>
            <a:xfrm>
              <a:off x="2740026" y="1412780"/>
              <a:ext cx="2809875" cy="907958"/>
            </a:xfrm>
            <a:prstGeom prst="snip2SameRect">
              <a:avLst/>
            </a:prstGeom>
            <a:solidFill>
              <a:srgbClr val="FFFF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Klassenelternvertreter:in</a:t>
              </a: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Stlv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Klassenelternvertreter:in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Ecken des Rechtecks auf der gleichen Seite schneiden 20">
              <a:extLst>
                <a:ext uri="{FF2B5EF4-FFF2-40B4-BE49-F238E27FC236}">
                  <a16:creationId xmlns:a16="http://schemas.microsoft.com/office/drawing/2014/main" id="{DD3A4253-065E-457D-97DF-698E513CC71D}"/>
                </a:ext>
              </a:extLst>
            </p:cNvPr>
            <p:cNvSpPr/>
            <p:nvPr/>
          </p:nvSpPr>
          <p:spPr>
            <a:xfrm>
              <a:off x="5618162" y="1414368"/>
              <a:ext cx="2808288" cy="914307"/>
            </a:xfrm>
            <a:prstGeom prst="snip2SameRect">
              <a:avLst/>
            </a:prstGeom>
            <a:solidFill>
              <a:srgbClr val="60C4DE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Klassenlehrkraft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73" name="Textfeld 27">
              <a:extLst>
                <a:ext uri="{FF2B5EF4-FFF2-40B4-BE49-F238E27FC236}">
                  <a16:creationId xmlns:a16="http://schemas.microsoft.com/office/drawing/2014/main" id="{AB217217-D485-4599-B1ED-407C26A33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113" y="476250"/>
              <a:ext cx="5616575" cy="66839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00"/>
                  </a:highlight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Vorsitz	</a:t>
              </a:r>
              <a:r>
                <a:rPr kumimoji="0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		     </a:t>
              </a:r>
              <a:r>
                <a:rPr kumimoji="0" lang="de-DE" alt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FF00"/>
                  </a:highlight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Stellv. Vorsitz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	            der Klassenpflegschaft</a:t>
              </a: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A340459F-FEF6-4EC1-92B9-6A0997557D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3867" y="834989"/>
              <a:ext cx="2946" cy="57779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BD9E303E-8F9B-41EB-898F-264A9094EC12}"/>
                </a:ext>
              </a:extLst>
            </p:cNvPr>
            <p:cNvSpPr/>
            <p:nvPr/>
          </p:nvSpPr>
          <p:spPr>
            <a:xfrm>
              <a:off x="250826" y="1268331"/>
              <a:ext cx="1763712" cy="1007961"/>
            </a:xfrm>
            <a:prstGeom prst="ellipse">
              <a:avLst/>
            </a:prstGeom>
            <a:solidFill>
              <a:srgbClr val="FFFF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Mitglieder  Elternbeirat</a:t>
              </a:r>
            </a:p>
          </p:txBody>
        </p:sp>
        <p:sp>
          <p:nvSpPr>
            <p:cNvPr id="37" name="Pfeil nach links 36">
              <a:extLst>
                <a:ext uri="{FF2B5EF4-FFF2-40B4-BE49-F238E27FC236}">
                  <a16:creationId xmlns:a16="http://schemas.microsoft.com/office/drawing/2014/main" id="{09DCCDDA-A6D0-4338-A3D4-228E2009A3DA}"/>
                </a:ext>
              </a:extLst>
            </p:cNvPr>
            <p:cNvSpPr/>
            <p:nvPr/>
          </p:nvSpPr>
          <p:spPr>
            <a:xfrm>
              <a:off x="2051051" y="1557227"/>
              <a:ext cx="433387" cy="431756"/>
            </a:xfrm>
            <a:prstGeom prst="leftArrow">
              <a:avLst/>
            </a:prstGeom>
            <a:solidFill>
              <a:srgbClr val="FFFF87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0C0DBD72-A869-47B7-A556-DF35D1AFF68D}"/>
                </a:ext>
              </a:extLst>
            </p:cNvPr>
            <p:cNvSpPr/>
            <p:nvPr/>
          </p:nvSpPr>
          <p:spPr>
            <a:xfrm>
              <a:off x="179388" y="1125471"/>
              <a:ext cx="5400675" cy="1295268"/>
            </a:xfrm>
            <a:prstGeom prst="rect">
              <a:avLst/>
            </a:prstGeom>
            <a:noFill/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Pfeil nach oben 38">
              <a:extLst>
                <a:ext uri="{FF2B5EF4-FFF2-40B4-BE49-F238E27FC236}">
                  <a16:creationId xmlns:a16="http://schemas.microsoft.com/office/drawing/2014/main" id="{DA4B7229-88CD-4EFD-9B0A-FBF85B227327}"/>
                </a:ext>
              </a:extLst>
            </p:cNvPr>
            <p:cNvSpPr/>
            <p:nvPr/>
          </p:nvSpPr>
          <p:spPr>
            <a:xfrm>
              <a:off x="6780213" y="2533441"/>
              <a:ext cx="484188" cy="6476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AB6289D6-2C8B-4A1B-A8EA-83DA51A301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4026" y="834989"/>
              <a:ext cx="0" cy="57779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5" name="Textfeld 21">
            <a:extLst>
              <a:ext uri="{FF2B5EF4-FFF2-40B4-BE49-F238E27FC236}">
                <a16:creationId xmlns:a16="http://schemas.microsoft.com/office/drawing/2014/main" id="{8368B4E7-0908-4A77-8B2E-7EDDC229161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107827" y="3109822"/>
            <a:ext cx="6676845" cy="457200"/>
          </a:xfrm>
          <a:prstGeom prst="rect">
            <a:avLst/>
          </a:prstGeom>
          <a:solidFill>
            <a:srgbClr val="60C4DE">
              <a:alpha val="8000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tura Rg"/>
                <a:ea typeface="+mn-ea"/>
                <a:cs typeface="Times New Roman" panose="02020603050405020304" pitchFamily="18" charset="0"/>
              </a:rPr>
              <a:t>Klassenpflegschaft</a:t>
            </a:r>
          </a:p>
        </p:txBody>
      </p:sp>
      <p:sp>
        <p:nvSpPr>
          <p:cNvPr id="23556" name="Textfeld 22">
            <a:extLst>
              <a:ext uri="{FF2B5EF4-FFF2-40B4-BE49-F238E27FC236}">
                <a16:creationId xmlns:a16="http://schemas.microsoft.com/office/drawing/2014/main" id="{11698F55-F52D-45FC-8952-29A0DB79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502" y="6620999"/>
            <a:ext cx="303074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© </a:t>
            </a: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blum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educonsult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/ </a:t>
            </a: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supported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by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D.Walz</a:t>
            </a: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61" name="Text Box 22">
            <a:extLst>
              <a:ext uri="{FF2B5EF4-FFF2-40B4-BE49-F238E27FC236}">
                <a16:creationId xmlns:a16="http://schemas.microsoft.com/office/drawing/2014/main" id="{4082E40A-8241-4D24-9B9C-75EF540DA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21" y="4675805"/>
            <a:ext cx="1371600" cy="954088"/>
          </a:xfrm>
          <a:prstGeom prst="rect">
            <a:avLst/>
          </a:prstGeom>
          <a:solidFill>
            <a:srgbClr val="FFFF99"/>
          </a:solidFill>
          <a:ln w="38100" cap="sq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tagt mind. 1x pro Schul-</a:t>
            </a:r>
            <a:b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halbjahr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D24B60A-E2B4-4D0E-87BC-5720C4184914}"/>
              </a:ext>
            </a:extLst>
          </p:cNvPr>
          <p:cNvSpPr txBox="1"/>
          <p:nvPr/>
        </p:nvSpPr>
        <p:spPr>
          <a:xfrm>
            <a:off x="2980519" y="2554457"/>
            <a:ext cx="2668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geschäftsführend im Amt bis zur nächsten Wahl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EBB1901C-F370-478F-9578-A4071667C051}"/>
              </a:ext>
            </a:extLst>
          </p:cNvPr>
          <p:cNvSpPr txBox="1"/>
          <p:nvPr/>
        </p:nvSpPr>
        <p:spPr>
          <a:xfrm>
            <a:off x="360000" y="1492814"/>
            <a:ext cx="11722322" cy="485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e-DE" altLang="de-DE" sz="2000" b="1" dirty="0">
                <a:cs typeface="Arial" panose="020B0604020202020204" pitchFamily="34" charset="0"/>
              </a:rPr>
              <a:t>Mitglied im Elternbeirat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de-DE" altLang="de-DE" sz="2000" b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e-DE" altLang="de-DE" sz="2000" b="1" dirty="0">
                <a:cs typeface="Arial" panose="020B0604020202020204" pitchFamily="34" charset="0"/>
              </a:rPr>
              <a:t>für die Klassenpflegschaftssitzungen (Elternabende) verantwortlich </a:t>
            </a:r>
            <a:br>
              <a:rPr lang="de-DE" altLang="de-DE" sz="1800" dirty="0">
                <a:cs typeface="Arial" panose="020B0604020202020204" pitchFamily="34" charset="0"/>
              </a:rPr>
            </a:br>
            <a:r>
              <a:rPr lang="de-DE" altLang="de-DE" sz="1800" dirty="0">
                <a:cs typeface="Arial" panose="020B0604020202020204" pitchFamily="34" charset="0"/>
              </a:rPr>
              <a:t>	-  mindestens 1 Klassenpflegschaftsabend pro Schulhalbjahr</a:t>
            </a:r>
            <a:br>
              <a:rPr lang="de-DE" altLang="de-DE" sz="1800" dirty="0">
                <a:cs typeface="Arial" panose="020B0604020202020204" pitchFamily="34" charset="0"/>
              </a:rPr>
            </a:br>
            <a:r>
              <a:rPr lang="de-DE" altLang="de-DE" sz="1800" dirty="0">
                <a:cs typeface="Arial" panose="020B0604020202020204" pitchFamily="34" charset="0"/>
              </a:rPr>
              <a:t>	-  die Tagesordnung und Termin mit dem Klassenlehrer abstimmen und</a:t>
            </a:r>
            <a:br>
              <a:rPr lang="de-DE" altLang="de-DE" sz="1800" dirty="0">
                <a:cs typeface="Arial" panose="020B0604020202020204" pitchFamily="34" charset="0"/>
              </a:rPr>
            </a:br>
            <a:r>
              <a:rPr lang="de-DE" altLang="de-DE" sz="1800" dirty="0">
                <a:cs typeface="Arial" panose="020B0604020202020204" pitchFamily="34" charset="0"/>
              </a:rPr>
              <a:t>    	    den Abend gemeinsam vorbereiten</a:t>
            </a:r>
            <a:br>
              <a:rPr lang="de-DE" altLang="de-DE" sz="1800" dirty="0">
                <a:cs typeface="Arial" panose="020B0604020202020204" pitchFamily="34" charset="0"/>
              </a:rPr>
            </a:br>
            <a:r>
              <a:rPr lang="de-DE" altLang="de-DE" sz="1800" dirty="0">
                <a:cs typeface="Arial" panose="020B0604020202020204" pitchFamily="34" charset="0"/>
              </a:rPr>
              <a:t>	- in der Regel die </a:t>
            </a:r>
            <a:r>
              <a:rPr lang="de-DE" altLang="de-DE" dirty="0">
                <a:cs typeface="Arial" panose="020B0604020202020204" pitchFamily="34" charset="0"/>
              </a:rPr>
              <a:t>Einladung schreiben</a:t>
            </a:r>
            <a:br>
              <a:rPr lang="de-DE" altLang="de-DE" sz="1800" dirty="0">
                <a:cs typeface="Arial" panose="020B0604020202020204" pitchFamily="34" charset="0"/>
              </a:rPr>
            </a:br>
            <a:r>
              <a:rPr lang="de-DE" altLang="de-DE" sz="1800" dirty="0">
                <a:cs typeface="Arial" panose="020B0604020202020204" pitchFamily="34" charset="0"/>
              </a:rPr>
              <a:t>	- die Eltern der Klasse über Wichtiges aus dem </a:t>
            </a:r>
            <a:r>
              <a:rPr lang="de-DE" altLang="de-DE" dirty="0">
                <a:cs typeface="Arial" panose="020B0604020202020204" pitchFamily="34" charset="0"/>
              </a:rPr>
              <a:t>Elternbeirat  informieren</a:t>
            </a:r>
            <a:br>
              <a:rPr lang="de-DE" altLang="de-DE" sz="1800" dirty="0">
                <a:cs typeface="Arial" panose="020B0604020202020204" pitchFamily="34" charset="0"/>
              </a:rPr>
            </a:br>
            <a:r>
              <a:rPr lang="de-DE" altLang="de-DE" sz="1800" dirty="0">
                <a:cs typeface="Arial" panose="020B0604020202020204" pitchFamily="34" charset="0"/>
              </a:rPr>
              <a:t>     </a:t>
            </a:r>
            <a:r>
              <a:rPr lang="de-DE" altLang="de-DE" sz="2000" dirty="0">
                <a:cs typeface="Arial" panose="020B0604020202020204" pitchFamily="34" charset="0"/>
                <a:sym typeface="Wingdings" panose="05000000000000000000" pitchFamily="2" charset="2"/>
              </a:rPr>
              <a:t>  </a:t>
            </a:r>
            <a:r>
              <a:rPr lang="de-DE" altLang="de-DE" sz="2000" dirty="0" err="1">
                <a:cs typeface="Arial" panose="020B0604020202020204" pitchFamily="34" charset="0"/>
                <a:sym typeface="Wingdings" panose="05000000000000000000" pitchFamily="2" charset="2"/>
              </a:rPr>
              <a:t>Klassenelternvertreter:in</a:t>
            </a:r>
            <a:r>
              <a:rPr lang="de-DE" altLang="de-DE" sz="20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000" dirty="0">
                <a:cs typeface="Arial" panose="020B0604020202020204" pitchFamily="34" charset="0"/>
              </a:rPr>
              <a:t>ist </a:t>
            </a:r>
            <a:r>
              <a:rPr lang="de-DE" altLang="de-DE" sz="2000" dirty="0" err="1">
                <a:cs typeface="Arial" panose="020B0604020202020204" pitchFamily="34" charset="0"/>
              </a:rPr>
              <a:t>Vorsitzende:r</a:t>
            </a:r>
            <a:r>
              <a:rPr lang="de-DE" altLang="de-DE" sz="2000" dirty="0">
                <a:cs typeface="Arial" panose="020B0604020202020204" pitchFamily="34" charset="0"/>
              </a:rPr>
              <a:t> der Klassenpflegschaft und leitet die Sitzung</a:t>
            </a:r>
            <a:br>
              <a:rPr lang="de-DE" altLang="de-DE" sz="1800" dirty="0">
                <a:cs typeface="Arial" panose="020B0604020202020204" pitchFamily="34" charset="0"/>
              </a:rPr>
            </a:br>
            <a:r>
              <a:rPr lang="de-DE" altLang="de-DE" sz="1800" dirty="0">
                <a:cs typeface="Arial" panose="020B0604020202020204" pitchFamily="34" charset="0"/>
              </a:rPr>
              <a:t>            - Durchführung der Wahlen</a:t>
            </a:r>
            <a:br>
              <a:rPr lang="de-DE" altLang="de-DE" sz="1800" dirty="0">
                <a:cs typeface="Arial" panose="020B0604020202020204" pitchFamily="34" charset="0"/>
              </a:rPr>
            </a:br>
            <a:r>
              <a:rPr lang="de-DE" altLang="de-DE" sz="1800" dirty="0">
                <a:cs typeface="Arial" panose="020B0604020202020204" pitchFamily="34" charset="0"/>
              </a:rPr>
              <a:t>            - außerordentliche Klassenpflegschaftssitzungen (Elternabende)</a:t>
            </a:r>
            <a:endParaRPr lang="de-DE" altLang="de-DE" sz="2000" b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de-DE" altLang="de-DE" sz="2000" b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e-DE" altLang="de-DE" sz="2000" dirty="0">
                <a:cs typeface="Arial" panose="020B0604020202020204" pitchFamily="34" charset="0"/>
              </a:rPr>
              <a:t>sorgen für die Umsetzung der Beschlüsse der Klassenpflegschaft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e-DE" altLang="de-DE" sz="2000" dirty="0">
                <a:cs typeface="Arial" panose="020B0604020202020204" pitchFamily="34" charset="0"/>
              </a:rPr>
              <a:t>halten Verbindung zur Klassenlehrkraft und tauschen sich regelmäßig aus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e-DE" altLang="de-DE" sz="2000" dirty="0">
                <a:cs typeface="Arial" panose="020B0604020202020204" pitchFamily="34" charset="0"/>
              </a:rPr>
              <a:t>sind </a:t>
            </a:r>
            <a:r>
              <a:rPr lang="de-DE" altLang="de-DE" sz="2000" dirty="0" err="1">
                <a:cs typeface="Arial" panose="020B0604020202020204" pitchFamily="34" charset="0"/>
              </a:rPr>
              <a:t>Ansprechpartner:innen</a:t>
            </a:r>
            <a:r>
              <a:rPr lang="de-DE" altLang="de-DE" sz="2000" dirty="0">
                <a:cs typeface="Arial" panose="020B0604020202020204" pitchFamily="34" charset="0"/>
              </a:rPr>
              <a:t> für die Eltern der Klasse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e-DE" altLang="de-DE" sz="2000" dirty="0">
                <a:cs typeface="Arial" panose="020B0604020202020204" pitchFamily="34" charset="0"/>
              </a:rPr>
              <a:t>vertreten die Eltern der Klasse in der Schule nach außen </a:t>
            </a:r>
            <a:br>
              <a:rPr lang="de-DE" altLang="de-DE" sz="2000" dirty="0">
                <a:cs typeface="Arial" panose="020B0604020202020204" pitchFamily="34" charset="0"/>
              </a:rPr>
            </a:br>
            <a:r>
              <a:rPr lang="de-DE" altLang="de-DE" sz="2000" dirty="0">
                <a:cs typeface="Arial" panose="020B0604020202020204" pitchFamily="34" charset="0"/>
              </a:rPr>
              <a:t>	(</a:t>
            </a:r>
            <a:r>
              <a:rPr lang="de-DE" altLang="de-DE" sz="1800" dirty="0">
                <a:cs typeface="Arial" panose="020B0604020202020204" pitchFamily="34" charset="0"/>
              </a:rPr>
              <a:t>im Elternbeirat, gegenüber Lehrkräften, Schulleitung, EB-Vorsitzenden), </a:t>
            </a:r>
          </a:p>
          <a:p>
            <a:pPr>
              <a:lnSpc>
                <a:spcPct val="90000"/>
              </a:lnSpc>
            </a:pPr>
            <a:r>
              <a:rPr lang="de-DE" altLang="de-DE" sz="1800" dirty="0">
                <a:cs typeface="Arial" panose="020B0604020202020204" pitchFamily="34" charset="0"/>
              </a:rPr>
              <a:t>	wenn es Anliegen/Probleme gibt, die viele oder alle in der Klasse betreffen</a:t>
            </a:r>
            <a:endParaRPr lang="de-DE" altLang="de-DE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1EBE5989-C5DB-42C2-A62F-BF62A99DE4ED}"/>
              </a:ext>
            </a:extLst>
          </p:cNvPr>
          <p:cNvSpPr/>
          <p:nvPr/>
        </p:nvSpPr>
        <p:spPr bwMode="auto">
          <a:xfrm>
            <a:off x="7977973" y="1273739"/>
            <a:ext cx="2598321" cy="1030288"/>
          </a:xfrm>
          <a:prstGeom prst="wedgeRoundRectCallout">
            <a:avLst>
              <a:gd name="adj1" fmla="val -76705"/>
              <a:gd name="adj2" fmla="val -103867"/>
              <a:gd name="adj3" fmla="val 16667"/>
            </a:avLst>
          </a:prstGeom>
          <a:solidFill>
            <a:schemeClr val="accent2"/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>
                <a:solidFill>
                  <a:srgbClr val="000000"/>
                </a:solidFill>
                <a:latin typeface="Arial"/>
                <a:cs typeface="Times New Roman"/>
              </a:rPr>
              <a:t>sind NICHT diejenigen,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>
                <a:solidFill>
                  <a:srgbClr val="000000"/>
                </a:solidFill>
                <a:latin typeface="Arial"/>
                <a:cs typeface="Times New Roman"/>
              </a:rPr>
              <a:t>die die Arbeit für die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>
                <a:solidFill>
                  <a:srgbClr val="000000"/>
                </a:solidFill>
                <a:latin typeface="Arial"/>
                <a:cs typeface="Times New Roman"/>
              </a:rPr>
              <a:t>anderen machen!</a:t>
            </a:r>
            <a:br>
              <a:rPr lang="de-DE" altLang="de-DE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</a:br>
            <a:endParaRPr 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EB4D8-5B5C-4DF0-9B75-7842427E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8496"/>
            <a:ext cx="9393600" cy="553998"/>
          </a:xfrm>
        </p:spPr>
        <p:txBody>
          <a:bodyPr/>
          <a:lstStyle/>
          <a:p>
            <a:r>
              <a:rPr lang="de-DE" dirty="0"/>
              <a:t>Aufgaben der </a:t>
            </a:r>
            <a:r>
              <a:rPr lang="de-DE" dirty="0" err="1"/>
              <a:t>Elternvertreter:innen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91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9FBCCB7-4202-44BF-AF55-3B665ED9FD8E}"/>
              </a:ext>
            </a:extLst>
          </p:cNvPr>
          <p:cNvSpPr txBox="1"/>
          <p:nvPr/>
        </p:nvSpPr>
        <p:spPr>
          <a:xfrm>
            <a:off x="4570573" y="5439578"/>
            <a:ext cx="8260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Nachbereitung: </a:t>
            </a:r>
            <a:br>
              <a:rPr lang="de-DE" sz="20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</a:br>
            <a:r>
              <a:rPr lang="de-DE" sz="20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	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- ggf. Protokoll/Wahlprotokoll weitergeben</a:t>
            </a:r>
            <a:br>
              <a:rPr lang="de-DE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</a:br>
            <a:r>
              <a:rPr lang="de-DE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	- Aufträge/Aufgaben festhalten</a:t>
            </a:r>
            <a:endParaRPr lang="de-DE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7087F883-6879-4372-84DB-4842B80737F9}"/>
              </a:ext>
            </a:extLst>
          </p:cNvPr>
          <p:cNvSpPr/>
          <p:nvPr/>
        </p:nvSpPr>
        <p:spPr bwMode="auto">
          <a:xfrm rot="989090">
            <a:off x="10126629" y="5319105"/>
            <a:ext cx="1896614" cy="798262"/>
          </a:xfrm>
          <a:prstGeom prst="roundRect">
            <a:avLst/>
          </a:prstGeom>
          <a:solidFill>
            <a:schemeClr val="accent3"/>
          </a:solidFill>
          <a:ln w="28575" cap="sq" cmpd="sng" algn="ctr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000000"/>
                </a:solidFill>
                <a:latin typeface="Bahnschrift SemiBold" panose="020B0502040204020203" pitchFamily="34" charset="0"/>
                <a:cs typeface="Times New Roman" pitchFamily="18" charset="0"/>
              </a:rPr>
              <a:t>s. Checkliste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000000"/>
                </a:solidFill>
                <a:latin typeface="Bahnschrift SemiBold" panose="020B0502040204020203" pitchFamily="34" charset="0"/>
                <a:cs typeface="Times New Roman" pitchFamily="18" charset="0"/>
              </a:rPr>
              <a:t>im Handout!</a:t>
            </a:r>
          </a:p>
        </p:txBody>
      </p:sp>
      <p:sp>
        <p:nvSpPr>
          <p:cNvPr id="6" name="Zwölfeck 5">
            <a:extLst>
              <a:ext uri="{FF2B5EF4-FFF2-40B4-BE49-F238E27FC236}">
                <a16:creationId xmlns:a16="http://schemas.microsoft.com/office/drawing/2014/main" id="{AFCF54A6-7FD5-4EB7-B1A2-8E19CC620694}"/>
              </a:ext>
            </a:extLst>
          </p:cNvPr>
          <p:cNvSpPr/>
          <p:nvPr/>
        </p:nvSpPr>
        <p:spPr>
          <a:xfrm>
            <a:off x="10787324" y="1457911"/>
            <a:ext cx="1020405" cy="914400"/>
          </a:xfrm>
          <a:prstGeom prst="dodec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siehe</a:t>
            </a:r>
          </a:p>
          <a:p>
            <a:pPr algn="ctr"/>
            <a:r>
              <a:rPr lang="de-DE" dirty="0"/>
              <a:t>Elterninfo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80D3F75-A3F0-49BE-8336-EB8296604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r="5041"/>
          <a:stretch/>
        </p:blipFill>
        <p:spPr>
          <a:xfrm>
            <a:off x="521026" y="2187761"/>
            <a:ext cx="5034386" cy="300205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51D050-8F7A-4F63-9C91-8135BD5EE4FF}"/>
              </a:ext>
            </a:extLst>
          </p:cNvPr>
          <p:cNvSpPr txBox="1"/>
          <p:nvPr/>
        </p:nvSpPr>
        <p:spPr>
          <a:xfrm>
            <a:off x="4566138" y="1447160"/>
            <a:ext cx="62211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  <a:cs typeface="Times New Roman"/>
              </a:rPr>
              <a:t>Rechtliche Vorgaben</a:t>
            </a:r>
            <a:r>
              <a:rPr lang="de-DE" sz="2000" dirty="0">
                <a:solidFill>
                  <a:srgbClr val="000000"/>
                </a:solidFill>
                <a:cs typeface="Times New Roman"/>
              </a:rPr>
              <a:t>: 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§56 Schulgesetz,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EltBeirVO</a:t>
            </a:r>
            <a:endParaRPr lang="de-DE" dirty="0">
              <a:solidFill>
                <a:srgbClr val="000000"/>
              </a:solidFill>
              <a:cs typeface="Times New Roman"/>
            </a:endParaRP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F3E805-05A9-4583-89D7-03767C936CC0}"/>
              </a:ext>
            </a:extLst>
          </p:cNvPr>
          <p:cNvSpPr txBox="1"/>
          <p:nvPr/>
        </p:nvSpPr>
        <p:spPr>
          <a:xfrm>
            <a:off x="5194725" y="1978974"/>
            <a:ext cx="62211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solidFill>
                  <a:srgbClr val="000000"/>
                </a:solidFill>
                <a:cs typeface="Times New Roman"/>
              </a:rPr>
              <a:t>Vorbereitung</a:t>
            </a:r>
            <a:r>
              <a:rPr lang="de-DE" sz="2000" dirty="0">
                <a:solidFill>
                  <a:srgbClr val="000000"/>
                </a:solidFill>
                <a:cs typeface="Times New Roman"/>
              </a:rPr>
              <a:t>: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	- Vorgespräche</a:t>
            </a:r>
            <a:br>
              <a:rPr lang="de-DE" dirty="0">
                <a:solidFill>
                  <a:srgbClr val="000000"/>
                </a:solidFill>
                <a:cs typeface="Times New Roman"/>
              </a:rPr>
            </a:br>
            <a:r>
              <a:rPr lang="de-DE" dirty="0">
                <a:solidFill>
                  <a:srgbClr val="000000"/>
                </a:solidFill>
                <a:cs typeface="Times New Roman"/>
              </a:rPr>
              <a:t>                              - Planung: Ablauf und Methoden</a:t>
            </a:r>
            <a:br>
              <a:rPr lang="de-DE" dirty="0">
                <a:solidFill>
                  <a:srgbClr val="000000"/>
                </a:solidFill>
                <a:cs typeface="Times New Roman"/>
              </a:rPr>
            </a:br>
            <a:r>
              <a:rPr lang="de-DE" dirty="0">
                <a:solidFill>
                  <a:srgbClr val="000000"/>
                </a:solidFill>
                <a:cs typeface="Times New Roman"/>
              </a:rPr>
              <a:t>	                  - Einladung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cs typeface="Times New Roman"/>
              </a:rPr>
              <a:t>	                  - Raum/Namenschilder/Stuhlkreis/Getränke</a:t>
            </a:r>
          </a:p>
          <a:p>
            <a:r>
              <a:rPr lang="de-DE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BE6BF7-CF57-4EE6-8F6A-9864BC2ECFE0}"/>
              </a:ext>
            </a:extLst>
          </p:cNvPr>
          <p:cNvSpPr txBox="1"/>
          <p:nvPr/>
        </p:nvSpPr>
        <p:spPr>
          <a:xfrm>
            <a:off x="5501723" y="3247856"/>
            <a:ext cx="60987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b="1" dirty="0">
                <a:solidFill>
                  <a:srgbClr val="000000"/>
                </a:solidFill>
                <a:cs typeface="Times New Roman"/>
              </a:rPr>
              <a:t>Ablauf:  </a:t>
            </a:r>
            <a:r>
              <a:rPr lang="de-DE" sz="1800" b="1" dirty="0">
                <a:solidFill>
                  <a:srgbClr val="000000"/>
                </a:solidFill>
                <a:cs typeface="Times New Roman"/>
              </a:rPr>
              <a:t>- </a:t>
            </a:r>
            <a:r>
              <a:rPr lang="de-DE" sz="1800" dirty="0">
                <a:solidFill>
                  <a:srgbClr val="000000"/>
                </a:solidFill>
                <a:cs typeface="Times New Roman"/>
              </a:rPr>
              <a:t>Begrüßung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dirty="0">
                <a:solidFill>
                  <a:srgbClr val="000000"/>
                </a:solidFill>
                <a:cs typeface="Times New Roman"/>
              </a:rPr>
              <a:t> 	     - Austauschmöglichkeiten geben</a:t>
            </a:r>
            <a:br>
              <a:rPr lang="de-DE" sz="1800" dirty="0">
                <a:solidFill>
                  <a:srgbClr val="000000"/>
                </a:solidFill>
                <a:cs typeface="Times New Roman"/>
              </a:rPr>
            </a:br>
            <a:r>
              <a:rPr lang="de-DE" sz="1800" dirty="0">
                <a:solidFill>
                  <a:srgbClr val="000000"/>
                </a:solidFill>
                <a:cs typeface="Times New Roman"/>
              </a:rPr>
              <a:t>                         </a:t>
            </a:r>
            <a:r>
              <a:rPr lang="de-DE" sz="18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 z.B. Schokoladengruppen, Murmelrunde </a:t>
            </a:r>
            <a:br>
              <a:rPr lang="de-DE" sz="18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</a:br>
            <a:r>
              <a:rPr lang="de-DE" sz="18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	     - Tagesordnung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 und </a:t>
            </a:r>
            <a:r>
              <a:rPr lang="de-DE" sz="18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 Zeit beachten</a:t>
            </a:r>
            <a:br>
              <a:rPr lang="de-DE" sz="18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</a:br>
            <a:r>
              <a:rPr lang="de-DE" sz="18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                        - Moderation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	     - Wahlen durchführen (lassen)</a:t>
            </a:r>
            <a:br>
              <a:rPr lang="de-DE" sz="18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</a:br>
            <a:r>
              <a:rPr lang="de-DE" sz="1800" dirty="0">
                <a:solidFill>
                  <a:srgbClr val="000000"/>
                </a:solidFill>
                <a:cs typeface="Times New Roman"/>
                <a:sym typeface="Wingdings" panose="05000000000000000000" pitchFamily="2" charset="2"/>
              </a:rPr>
              <a:t>	     - Abschluss: Fazit/Dank/Ausblick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F49F9B4-6216-4026-926A-C38DB358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1497"/>
            <a:ext cx="9393600" cy="1107996"/>
          </a:xfrm>
        </p:spPr>
        <p:txBody>
          <a:bodyPr/>
          <a:lstStyle/>
          <a:p>
            <a:r>
              <a:rPr lang="de-DE" dirty="0"/>
              <a:t>Die Klassenpflegschaftsitzung</a:t>
            </a:r>
            <a:br>
              <a:rPr lang="de-DE" dirty="0"/>
            </a:br>
            <a:r>
              <a:rPr lang="de-DE" dirty="0"/>
              <a:t>(der Elternabend)</a:t>
            </a:r>
          </a:p>
        </p:txBody>
      </p:sp>
    </p:spTree>
    <p:extLst>
      <p:ext uri="{BB962C8B-B14F-4D97-AF65-F5344CB8AC3E}">
        <p14:creationId xmlns:p14="http://schemas.microsoft.com/office/powerpoint/2010/main" val="188463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9FBCCB7-4202-44BF-AF55-3B665ED9FD8E}"/>
              </a:ext>
            </a:extLst>
          </p:cNvPr>
          <p:cNvSpPr txBox="1"/>
          <p:nvPr/>
        </p:nvSpPr>
        <p:spPr>
          <a:xfrm>
            <a:off x="530524" y="1694246"/>
            <a:ext cx="9968747" cy="472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altLang="de-DE" dirty="0">
                <a:solidFill>
                  <a:srgbClr val="000000"/>
                </a:solidFill>
              </a:rPr>
              <a:t>Wann? 		  Innerhalb der ersten 6 Wochen des Schuljahrs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altLang="de-DE" dirty="0">
                <a:solidFill>
                  <a:srgbClr val="000000"/>
                </a:solidFill>
              </a:rPr>
              <a:t>Wer darf wählen?     </a:t>
            </a:r>
            <a:r>
              <a:rPr lang="de-DE" altLang="de-DE" b="1" dirty="0">
                <a:solidFill>
                  <a:srgbClr val="000000"/>
                </a:solidFill>
              </a:rPr>
              <a:t>Jedes anwesende Elternteil mit Sorgerecht mit einer Stimme,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dirty="0">
                <a:solidFill>
                  <a:srgbClr val="000000"/>
                </a:solidFill>
              </a:rPr>
              <a:t>		       egal wie viele Kinder es in der Klasse hat; 					     	  Stimmrechtsübertragung nicht möglich.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altLang="de-DE" dirty="0">
                <a:solidFill>
                  <a:srgbClr val="000000"/>
                </a:solidFill>
              </a:rPr>
              <a:t>Wer darf 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dirty="0">
                <a:solidFill>
                  <a:srgbClr val="000000"/>
                </a:solidFill>
              </a:rPr>
              <a:t>gewählt werden?   </a:t>
            </a:r>
            <a:r>
              <a:rPr lang="de-DE" altLang="de-DE" b="1" dirty="0">
                <a:solidFill>
                  <a:prstClr val="black"/>
                </a:solidFill>
              </a:rPr>
              <a:t>Jedes Elternteil mit Sorgerecht (auch in Abwesenheit)</a:t>
            </a:r>
            <a:endParaRPr lang="de-DE" altLang="de-DE" b="1" dirty="0">
              <a:solidFill>
                <a:srgbClr val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de-DE" altLang="de-DE" u="sng" dirty="0">
              <a:solidFill>
                <a:srgbClr val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de-DE" altLang="de-DE" dirty="0">
                <a:solidFill>
                  <a:srgbClr val="000000"/>
                </a:solidFill>
              </a:rPr>
              <a:t>    </a:t>
            </a:r>
            <a:r>
              <a:rPr lang="de-DE" altLang="de-DE" u="sng" dirty="0">
                <a:solidFill>
                  <a:srgbClr val="000000"/>
                </a:solidFill>
              </a:rPr>
              <a:t>außer:</a:t>
            </a:r>
            <a:r>
              <a:rPr lang="de-DE" altLang="de-DE" dirty="0">
                <a:solidFill>
                  <a:srgbClr val="000000"/>
                </a:solidFill>
              </a:rPr>
              <a:t>		- Personen, die bereits (</a:t>
            </a:r>
            <a:r>
              <a:rPr lang="de-DE" altLang="de-DE" dirty="0" err="1">
                <a:solidFill>
                  <a:srgbClr val="000000"/>
                </a:solidFill>
              </a:rPr>
              <a:t>stellv</a:t>
            </a:r>
            <a:r>
              <a:rPr lang="de-DE" altLang="de-DE" dirty="0">
                <a:solidFill>
                  <a:srgbClr val="000000"/>
                </a:solidFill>
              </a:rPr>
              <a:t>) EV einer Klasse dieser Schule sind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dirty="0">
                <a:solidFill>
                  <a:srgbClr val="000000"/>
                </a:solidFill>
              </a:rPr>
              <a:t>  		- Schulleiter, </a:t>
            </a:r>
            <a:r>
              <a:rPr lang="de-DE" altLang="de-DE" dirty="0" err="1">
                <a:solidFill>
                  <a:srgbClr val="000000"/>
                </a:solidFill>
              </a:rPr>
              <a:t>Stv</a:t>
            </a:r>
            <a:r>
              <a:rPr lang="de-DE" altLang="de-DE" dirty="0">
                <a:solidFill>
                  <a:srgbClr val="000000"/>
                </a:solidFill>
              </a:rPr>
              <a:t>. SL, Lehrkräfte, die an der Schule unterrichten;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dirty="0">
                <a:solidFill>
                  <a:srgbClr val="000000"/>
                </a:solidFill>
              </a:rPr>
              <a:t>		- Ehegatten/LP der SL </a:t>
            </a:r>
            <a:r>
              <a:rPr lang="de-DE" altLang="de-DE" dirty="0">
                <a:solidFill>
                  <a:srgbClr val="010000"/>
                </a:solidFill>
              </a:rPr>
              <a:t>u.</a:t>
            </a:r>
            <a:r>
              <a:rPr lang="de-DE" altLang="de-DE" dirty="0">
                <a:solidFill>
                  <a:srgbClr val="000000"/>
                </a:solidFill>
              </a:rPr>
              <a:t> der Lehrer, die die Klasse unterrichten;  				- Beamte der Schulaufsichtsbehörden und Ehegatten der für die 					Fach-  und  Dienstaufsicht zuständigen Beamten;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dirty="0">
                <a:solidFill>
                  <a:srgbClr val="000000"/>
                </a:solidFill>
              </a:rPr>
              <a:t> 		- Gesetzliche Vertreter der Schulträgers + Stellv. und die beim 					Schulträger für die Schulverwaltung zuständigen 					   	leitenden Beamten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7B590256-0F7C-4960-AC1C-74B50481BB3E}"/>
              </a:ext>
            </a:extLst>
          </p:cNvPr>
          <p:cNvSpPr/>
          <p:nvPr/>
        </p:nvSpPr>
        <p:spPr bwMode="auto">
          <a:xfrm>
            <a:off x="9550964" y="5479041"/>
            <a:ext cx="1896614" cy="936092"/>
          </a:xfrm>
          <a:prstGeom prst="roundRect">
            <a:avLst/>
          </a:prstGeom>
          <a:solidFill>
            <a:schemeClr val="accent3"/>
          </a:solidFill>
          <a:ln w="28575" cap="sq" cmpd="sng" algn="ctr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000000"/>
                </a:solidFill>
                <a:latin typeface="Bahnschrift SemiBold" panose="020B0502040204020203" pitchFamily="34" charset="0"/>
                <a:cs typeface="Times New Roman" pitchFamily="18" charset="0"/>
              </a:rPr>
              <a:t>s. Wahlen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000000"/>
                </a:solidFill>
                <a:latin typeface="Bahnschrift SemiBold" panose="020B0502040204020203" pitchFamily="34" charset="0"/>
                <a:cs typeface="Times New Roman" pitchFamily="18" charset="0"/>
              </a:rPr>
              <a:t>im Handout!!</a:t>
            </a:r>
          </a:p>
        </p:txBody>
      </p:sp>
      <p:sp>
        <p:nvSpPr>
          <p:cNvPr id="8" name="Zwölfeck 7">
            <a:extLst>
              <a:ext uri="{FF2B5EF4-FFF2-40B4-BE49-F238E27FC236}">
                <a16:creationId xmlns:a16="http://schemas.microsoft.com/office/drawing/2014/main" id="{93F3D4EB-E32C-4D55-B039-5FA546796CC8}"/>
              </a:ext>
            </a:extLst>
          </p:cNvPr>
          <p:cNvSpPr/>
          <p:nvPr/>
        </p:nvSpPr>
        <p:spPr>
          <a:xfrm>
            <a:off x="203585" y="5207435"/>
            <a:ext cx="1265206" cy="1207698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dirty="0"/>
              <a:t>Siehe auch</a:t>
            </a:r>
          </a:p>
          <a:p>
            <a:pPr algn="ctr"/>
            <a:r>
              <a:rPr lang="de-DE" dirty="0"/>
              <a:t>Elterninfo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01C547-4B87-4BA5-A4B6-CC16F88D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Wahlen der </a:t>
            </a:r>
            <a:r>
              <a:rPr lang="de-DE" dirty="0" err="1"/>
              <a:t>Klassenelternvertreter:innen</a:t>
            </a:r>
            <a:r>
              <a:rPr lang="de-DE" dirty="0"/>
              <a:t>/1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DEEE8C-3269-4F70-A43A-89781A881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73" y="1532111"/>
            <a:ext cx="2582003" cy="36316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770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9FBCCB7-4202-44BF-AF55-3B665ED9FD8E}"/>
              </a:ext>
            </a:extLst>
          </p:cNvPr>
          <p:cNvSpPr txBox="1"/>
          <p:nvPr/>
        </p:nvSpPr>
        <p:spPr>
          <a:xfrm>
            <a:off x="534900" y="1694246"/>
            <a:ext cx="1099307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altLang="de-DE" sz="2000" b="1" dirty="0">
                <a:solidFill>
                  <a:srgbClr val="000000"/>
                </a:solidFill>
              </a:rPr>
              <a:t>Wahlvorbereitung:	 </a:t>
            </a:r>
            <a:r>
              <a:rPr lang="de-DE" altLang="de-DE" dirty="0">
                <a:solidFill>
                  <a:srgbClr val="000000"/>
                </a:solidFill>
              </a:rPr>
              <a:t>Auf der Einladung zum Klassenpflegschaftsabend den TOP </a:t>
            </a:r>
            <a:r>
              <a:rPr lang="de-DE" altLang="de-DE" b="1" dirty="0">
                <a:solidFill>
                  <a:srgbClr val="000000"/>
                </a:solidFill>
              </a:rPr>
              <a:t> 			             		 </a:t>
            </a:r>
            <a:r>
              <a:rPr lang="de-DE" altLang="de-DE" dirty="0">
                <a:solidFill>
                  <a:srgbClr val="000000"/>
                </a:solidFill>
              </a:rPr>
              <a:t>„Wahlen“ nennen; Stimmzettel und Sammelgefäß vorbereiten</a:t>
            </a:r>
          </a:p>
          <a:p>
            <a:pPr>
              <a:defRPr/>
            </a:pPr>
            <a:endParaRPr lang="de-DE" altLang="de-DE" sz="1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altLang="de-DE" sz="2000" b="1" dirty="0">
                <a:solidFill>
                  <a:srgbClr val="000000"/>
                </a:solidFill>
              </a:rPr>
              <a:t>Wer führt die Wahl durch? </a:t>
            </a:r>
          </a:p>
          <a:p>
            <a:pPr>
              <a:defRPr/>
            </a:pPr>
            <a:r>
              <a:rPr lang="de-DE" altLang="de-DE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	            	</a:t>
            </a:r>
            <a:r>
              <a:rPr lang="de-DE" altLang="de-DE" sz="1800" dirty="0">
                <a:solidFill>
                  <a:srgbClr val="000000"/>
                </a:solidFill>
              </a:rPr>
              <a:t>Der geschäftsführende EV bereitet die Wahl vor und führt sie durch. 			             		</a:t>
            </a:r>
            <a:r>
              <a:rPr lang="de-DE" altLang="de-DE" sz="1800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de-DE" altLang="de-DE" sz="1800" dirty="0">
                <a:solidFill>
                  <a:srgbClr val="000000"/>
                </a:solidFill>
              </a:rPr>
              <a:t>Kandidiert er wieder, bestimmt er einen </a:t>
            </a:r>
            <a:r>
              <a:rPr lang="de-DE" altLang="de-DE" sz="1800" b="1" dirty="0">
                <a:solidFill>
                  <a:srgbClr val="000000"/>
                </a:solidFill>
              </a:rPr>
              <a:t>Wahlleiter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>
                <a:solidFill>
                  <a:srgbClr val="000000"/>
                </a:solidFill>
              </a:rPr>
              <a:t>                                                 	Wahlleitung kann auch der Klassenlehrer sein. </a:t>
            </a:r>
            <a:br>
              <a:rPr lang="de-DE" altLang="de-DE" sz="1800" dirty="0">
                <a:solidFill>
                  <a:srgbClr val="000000"/>
                </a:solidFill>
              </a:rPr>
            </a:br>
            <a:endParaRPr lang="de-DE" altLang="de-DE" sz="1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altLang="de-DE" dirty="0">
                <a:solidFill>
                  <a:srgbClr val="000000"/>
                </a:solidFill>
              </a:rPr>
              <a:t>                                               	- Wahlleitung erstellt eine Kandidatenliste, erklärt das Wahlverfahren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dirty="0">
                <a:solidFill>
                  <a:srgbClr val="000000"/>
                </a:solidFill>
              </a:rPr>
              <a:t>                                                 	- </a:t>
            </a:r>
            <a:r>
              <a:rPr lang="de-DE" altLang="de-DE" dirty="0" err="1">
                <a:solidFill>
                  <a:srgbClr val="000000"/>
                </a:solidFill>
              </a:rPr>
              <a:t>Kandidat:innen</a:t>
            </a:r>
            <a:r>
              <a:rPr lang="de-DE" altLang="de-DE" dirty="0">
                <a:solidFill>
                  <a:srgbClr val="000000"/>
                </a:solidFill>
              </a:rPr>
              <a:t> stellen sich vor.</a:t>
            </a:r>
            <a:br>
              <a:rPr lang="de-DE" altLang="de-DE" dirty="0">
                <a:solidFill>
                  <a:srgbClr val="000000"/>
                </a:solidFill>
              </a:rPr>
            </a:br>
            <a:r>
              <a:rPr lang="de-DE" altLang="de-DE" dirty="0">
                <a:solidFill>
                  <a:srgbClr val="000000"/>
                </a:solidFill>
              </a:rPr>
              <a:t>                                              	 - Geheime oder offene Wahl??</a:t>
            </a:r>
          </a:p>
          <a:p>
            <a:pPr>
              <a:defRPr/>
            </a:pPr>
            <a:r>
              <a:rPr lang="de-DE" altLang="de-DE" sz="1800" dirty="0">
                <a:solidFill>
                  <a:srgbClr val="000000"/>
                </a:solidFill>
              </a:rPr>
              <a:t>                                              	 - Jedes Amt in einem gesonderten Wahlgang</a:t>
            </a:r>
          </a:p>
          <a:p>
            <a:pPr>
              <a:defRPr/>
            </a:pPr>
            <a:endParaRPr lang="de-DE" altLang="de-DE" sz="1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altLang="de-DE" sz="1800" dirty="0">
                <a:solidFill>
                  <a:srgbClr val="000000"/>
                </a:solidFill>
                <a:sym typeface="Wingdings" pitchFamily="2" charset="2"/>
              </a:rPr>
              <a:t>  		 </a:t>
            </a:r>
            <a:r>
              <a:rPr lang="de-DE" altLang="de-DE" sz="1800" dirty="0">
                <a:solidFill>
                  <a:srgbClr val="000000"/>
                </a:solidFill>
              </a:rPr>
              <a:t>In neu gebildeten Klassen leitet der EB-Vorsitzende (oder eine  von ihm beauftragte      </a:t>
            </a:r>
            <a:br>
              <a:rPr lang="de-DE" altLang="de-DE" sz="1800" dirty="0">
                <a:solidFill>
                  <a:srgbClr val="000000"/>
                </a:solidFill>
              </a:rPr>
            </a:br>
            <a:r>
              <a:rPr lang="de-DE" altLang="de-DE" sz="1800" dirty="0">
                <a:solidFill>
                  <a:srgbClr val="000000"/>
                </a:solidFill>
              </a:rPr>
              <a:t>                                  Person oder hilfsw</a:t>
            </a:r>
            <a:r>
              <a:rPr lang="de-DE" altLang="de-DE" dirty="0">
                <a:solidFill>
                  <a:srgbClr val="000000"/>
                </a:solidFill>
              </a:rPr>
              <a:t>eise</a:t>
            </a:r>
            <a:r>
              <a:rPr lang="de-DE" altLang="de-DE" sz="1800" dirty="0">
                <a:solidFill>
                  <a:srgbClr val="000000"/>
                </a:solidFill>
              </a:rPr>
              <a:t> die Klassenlehrkraft) die Wahl.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7B590256-0F7C-4960-AC1C-74B50481BB3E}"/>
              </a:ext>
            </a:extLst>
          </p:cNvPr>
          <p:cNvSpPr/>
          <p:nvPr/>
        </p:nvSpPr>
        <p:spPr bwMode="auto">
          <a:xfrm rot="1719236">
            <a:off x="9992064" y="1917401"/>
            <a:ext cx="1896614" cy="936092"/>
          </a:xfrm>
          <a:prstGeom prst="roundRect">
            <a:avLst/>
          </a:prstGeom>
          <a:solidFill>
            <a:schemeClr val="accent3"/>
          </a:solidFill>
          <a:ln w="28575" cap="sq" cmpd="sng" algn="ctr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000000"/>
                </a:solidFill>
                <a:latin typeface="Bahnschrift SemiBold" panose="020B0502040204020203" pitchFamily="34" charset="0"/>
                <a:cs typeface="Times New Roman" pitchFamily="18" charset="0"/>
              </a:rPr>
              <a:t>s. Wahlen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000000"/>
                </a:solidFill>
                <a:latin typeface="Bahnschrift SemiBold" panose="020B0502040204020203" pitchFamily="34" charset="0"/>
                <a:cs typeface="Times New Roman" pitchFamily="18" charset="0"/>
              </a:rPr>
              <a:t>im Handout!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6D0244C-155E-4C22-9AD4-C69A8F4F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Wahlen der </a:t>
            </a:r>
            <a:r>
              <a:rPr lang="de-DE" dirty="0" err="1"/>
              <a:t>Klassenelternvertreter:innen</a:t>
            </a:r>
            <a:r>
              <a:rPr lang="de-DE" dirty="0"/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4286407130"/>
      </p:ext>
    </p:extLst>
  </p:cSld>
  <p:clrMapOvr>
    <a:masterClrMapping/>
  </p:clrMapOvr>
</p:sld>
</file>

<file path=ppt/theme/theme1.xml><?xml version="1.0" encoding="utf-8"?>
<a:theme xmlns:a="http://schemas.openxmlformats.org/drawingml/2006/main" name="es_elternvertreter16zu9_v7">
  <a:themeElements>
    <a:clrScheme name="Elternstiftung 2021">
      <a:dk1>
        <a:sysClr val="windowText" lastClr="000000"/>
      </a:dk1>
      <a:lt1>
        <a:sysClr val="window" lastClr="FFFFFF"/>
      </a:lt1>
      <a:dk2>
        <a:srgbClr val="166A9B"/>
      </a:dk2>
      <a:lt2>
        <a:srgbClr val="FFFFFF"/>
      </a:lt2>
      <a:accent1>
        <a:srgbClr val="166A9B"/>
      </a:accent1>
      <a:accent2>
        <a:srgbClr val="FFD500"/>
      </a:accent2>
      <a:accent3>
        <a:srgbClr val="C7D546"/>
      </a:accent3>
      <a:accent4>
        <a:srgbClr val="60C4DE"/>
      </a:accent4>
      <a:accent5>
        <a:srgbClr val="E55E63"/>
      </a:accent5>
      <a:accent6>
        <a:srgbClr val="166A9B"/>
      </a:accent6>
      <a:hlink>
        <a:srgbClr val="E55E63"/>
      </a:hlink>
      <a:folHlink>
        <a:srgbClr val="E55E63"/>
      </a:folHlink>
    </a:clrScheme>
    <a:fontScheme name="ES 2021">
      <a:majorFont>
        <a:latin typeface="Apertura Cn"/>
        <a:ea typeface=""/>
        <a:cs typeface=""/>
      </a:majorFont>
      <a:minorFont>
        <a:latin typeface="Apertur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_elternvertreter16zu9_v7" id="{1FBBF954-9C49-471C-AB17-88A3ECD4F013}" vid="{E3578F77-FDFE-45FF-AF4F-0DD97D0D3B59}"/>
    </a:ext>
  </a:extLst>
</a:theme>
</file>

<file path=ppt/theme/theme2.xml><?xml version="1.0" encoding="utf-8"?>
<a:theme xmlns:a="http://schemas.openxmlformats.org/drawingml/2006/main" name="es_elternvertreter16zu9_6">
  <a:themeElements>
    <a:clrScheme name="Elternstiftung 2021">
      <a:dk1>
        <a:sysClr val="windowText" lastClr="000000"/>
      </a:dk1>
      <a:lt1>
        <a:sysClr val="window" lastClr="FFFFFF"/>
      </a:lt1>
      <a:dk2>
        <a:srgbClr val="166A9B"/>
      </a:dk2>
      <a:lt2>
        <a:srgbClr val="FFFFFF"/>
      </a:lt2>
      <a:accent1>
        <a:srgbClr val="166A9B"/>
      </a:accent1>
      <a:accent2>
        <a:srgbClr val="FFD500"/>
      </a:accent2>
      <a:accent3>
        <a:srgbClr val="C7D546"/>
      </a:accent3>
      <a:accent4>
        <a:srgbClr val="60C4DE"/>
      </a:accent4>
      <a:accent5>
        <a:srgbClr val="E55E63"/>
      </a:accent5>
      <a:accent6>
        <a:srgbClr val="166A9B"/>
      </a:accent6>
      <a:hlink>
        <a:srgbClr val="E55E63"/>
      </a:hlink>
      <a:folHlink>
        <a:srgbClr val="E55E63"/>
      </a:folHlink>
    </a:clrScheme>
    <a:fontScheme name="ES 2021">
      <a:majorFont>
        <a:latin typeface="Apertura Cn"/>
        <a:ea typeface=""/>
        <a:cs typeface=""/>
      </a:majorFont>
      <a:minorFont>
        <a:latin typeface="Apertur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_elternvertreter16zu9_6" id="{0E2CB9DB-F1B1-4075-8951-D210B927CA46}" vid="{68838940-BA92-447A-AE66-9221AF7A5A6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FBD0D2DD586E418F239101B51AB8A8" ma:contentTypeVersion="13" ma:contentTypeDescription="Ein neues Dokument erstellen." ma:contentTypeScope="" ma:versionID="497459d8ba52398f97654156a992b8fd">
  <xsd:schema xmlns:xsd="http://www.w3.org/2001/XMLSchema" xmlns:xs="http://www.w3.org/2001/XMLSchema" xmlns:p="http://schemas.microsoft.com/office/2006/metadata/properties" xmlns:ns2="fbb82c9b-01ac-45eb-b156-8e689bca4c7c" xmlns:ns3="ebba825e-729b-47cf-8a04-0b19435ecac1" targetNamespace="http://schemas.microsoft.com/office/2006/metadata/properties" ma:root="true" ma:fieldsID="3104296eae97b486917e21f99c690c03" ns2:_="" ns3:_="">
    <xsd:import namespace="fbb82c9b-01ac-45eb-b156-8e689bca4c7c"/>
    <xsd:import namespace="ebba825e-729b-47cf-8a04-0b19435eca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c9b-01ac-45eb-b156-8e689bca4c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825e-729b-47cf-8a04-0b19435eca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963B14-06BA-425A-87A5-CF858B6AF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b82c9b-01ac-45eb-b156-8e689bca4c7c"/>
    <ds:schemaRef ds:uri="ebba825e-729b-47cf-8a04-0b19435ec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92689C-2B34-46D1-9A72-CB878326B7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0B01AE-9D14-431D-8B84-F3DC9F0F52F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Office PowerPoint</Application>
  <PresentationFormat>Breitbild</PresentationFormat>
  <Paragraphs>139</Paragraphs>
  <Slides>13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5" baseType="lpstr">
      <vt:lpstr>Apertura Cn</vt:lpstr>
      <vt:lpstr>Apertura Rg</vt:lpstr>
      <vt:lpstr>Arial</vt:lpstr>
      <vt:lpstr>Arial Narrow</vt:lpstr>
      <vt:lpstr>Bahnschrift SemiBold</vt:lpstr>
      <vt:lpstr>Bradley Hand ITC</vt:lpstr>
      <vt:lpstr>Calibri</vt:lpstr>
      <vt:lpstr>Candara</vt:lpstr>
      <vt:lpstr>Times New Roman</vt:lpstr>
      <vt:lpstr>Wingdings</vt:lpstr>
      <vt:lpstr>es_elternvertreter16zu9_v7</vt:lpstr>
      <vt:lpstr>es_elternvertreter16zu9_6</vt:lpstr>
      <vt:lpstr>PowerPoint-Präsentation</vt:lpstr>
      <vt:lpstr>Wozu diese Schulung?</vt:lpstr>
      <vt:lpstr>Rechtliche Grundlagen der Elternbeteiligung</vt:lpstr>
      <vt:lpstr>Schulische Gremien mit Elternbeteiligung</vt:lpstr>
      <vt:lpstr>PowerPoint-Präsentation</vt:lpstr>
      <vt:lpstr>Aufgaben der Elternvertreter:innen</vt:lpstr>
      <vt:lpstr>Die Klassenpflegschaftsitzung (der Elternabend)</vt:lpstr>
      <vt:lpstr> Wahlen der Klassenelternvertreter:innen/1</vt:lpstr>
      <vt:lpstr>Wahlen der Klassenelternvertreter:innen/2</vt:lpstr>
      <vt:lpstr>Die Klassenpflegschaftsitzung (der Elternabend)</vt:lpstr>
      <vt:lpstr>Wer noch mehr erfahren möchte?</vt:lpstr>
      <vt:lpstr>Vielen Dank für Ihr Engagement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ETB</dc:creator>
  <cp:lastModifiedBy>Nicklis, Nicole</cp:lastModifiedBy>
  <cp:revision>44</cp:revision>
  <dcterms:created xsi:type="dcterms:W3CDTF">2020-11-19T10:34:10Z</dcterms:created>
  <dcterms:modified xsi:type="dcterms:W3CDTF">2023-04-12T19:29:13Z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0x010100E7FBD0D2DD586E418F239101B51AB8A8</vt:lpwstr>
  </property>
</Properties>
</file>